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notesMasterIdLst>
    <p:notesMasterId r:id="rId44"/>
  </p:notesMasterIdLst>
  <p:sldIdLst>
    <p:sldId id="260" r:id="rId2"/>
    <p:sldId id="319" r:id="rId3"/>
    <p:sldId id="261" r:id="rId4"/>
    <p:sldId id="285" r:id="rId5"/>
    <p:sldId id="320" r:id="rId6"/>
    <p:sldId id="321" r:id="rId7"/>
    <p:sldId id="287" r:id="rId8"/>
    <p:sldId id="296" r:id="rId9"/>
    <p:sldId id="306" r:id="rId10"/>
    <p:sldId id="262" r:id="rId11"/>
    <p:sldId id="288" r:id="rId12"/>
    <p:sldId id="290" r:id="rId13"/>
    <p:sldId id="256" r:id="rId14"/>
    <p:sldId id="292" r:id="rId15"/>
    <p:sldId id="303" r:id="rId16"/>
    <p:sldId id="307" r:id="rId17"/>
    <p:sldId id="318" r:id="rId18"/>
    <p:sldId id="305" r:id="rId19"/>
    <p:sldId id="269" r:id="rId20"/>
    <p:sldId id="313" r:id="rId21"/>
    <p:sldId id="257" r:id="rId22"/>
    <p:sldId id="271" r:id="rId23"/>
    <p:sldId id="272" r:id="rId24"/>
    <p:sldId id="324" r:id="rId25"/>
    <p:sldId id="325" r:id="rId26"/>
    <p:sldId id="326" r:id="rId27"/>
    <p:sldId id="327" r:id="rId28"/>
    <p:sldId id="328" r:id="rId29"/>
    <p:sldId id="329" r:id="rId30"/>
    <p:sldId id="314" r:id="rId31"/>
    <p:sldId id="312" r:id="rId32"/>
    <p:sldId id="315" r:id="rId33"/>
    <p:sldId id="316" r:id="rId34"/>
    <p:sldId id="275" r:id="rId35"/>
    <p:sldId id="258" r:id="rId36"/>
    <p:sldId id="276" r:id="rId37"/>
    <p:sldId id="277" r:id="rId38"/>
    <p:sldId id="278" r:id="rId39"/>
    <p:sldId id="279" r:id="rId40"/>
    <p:sldId id="280" r:id="rId41"/>
    <p:sldId id="322" r:id="rId42"/>
    <p:sldId id="32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2" autoAdjust="0"/>
    <p:restoredTop sz="94660"/>
  </p:normalViewPr>
  <p:slideViewPr>
    <p:cSldViewPr snapToGrid="0">
      <p:cViewPr varScale="1">
        <p:scale>
          <a:sx n="74" d="100"/>
          <a:sy n="74" d="100"/>
        </p:scale>
        <p:origin x="125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82676-ECEB-4F62-AA0C-9DB8DA57ECBB}" type="datetimeFigureOut">
              <a:rPr lang="en-GB" smtClean="0"/>
              <a:t>04/07/2016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5ADDC-0D56-4006-A817-699D4D4C7BFB}" type="slidenum">
              <a:rPr lang="en-GB" smtClean="0"/>
              <a:t>‹#›</a:t>
            </a:fld>
            <a:endParaRPr lang="en-GB"/>
          </a:p>
        </p:txBody>
      </p:sp>
    </p:spTree>
    <p:extLst>
      <p:ext uri="{BB962C8B-B14F-4D97-AF65-F5344CB8AC3E}">
        <p14:creationId xmlns:p14="http://schemas.microsoft.com/office/powerpoint/2010/main" val="451711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Whether that be problems in learning,  behaviour or issues with settling in friends etc.</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E18869-3EFD-494D-966F-99EFF79C239C}" type="slidenum">
              <a:rPr lang="en-GB" altLang="en-US" smtClean="0"/>
              <a:pPr/>
              <a:t>8</a:t>
            </a:fld>
            <a:endParaRPr lang="en-GB" altLang="en-US" smtClean="0"/>
          </a:p>
        </p:txBody>
      </p:sp>
    </p:spTree>
    <p:extLst>
      <p:ext uri="{BB962C8B-B14F-4D97-AF65-F5344CB8AC3E}">
        <p14:creationId xmlns:p14="http://schemas.microsoft.com/office/powerpoint/2010/main" val="241903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I don’t do it all on my own!</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0BBAC9-82E4-4CE9-8AEA-79E5A00A958E}" type="slidenum">
              <a:rPr lang="en-GB" altLang="en-US" smtClean="0"/>
              <a:pPr/>
              <a:t>12</a:t>
            </a:fld>
            <a:endParaRPr lang="en-GB" altLang="en-US" smtClean="0"/>
          </a:p>
        </p:txBody>
      </p:sp>
    </p:spTree>
    <p:extLst>
      <p:ext uri="{BB962C8B-B14F-4D97-AF65-F5344CB8AC3E}">
        <p14:creationId xmlns:p14="http://schemas.microsoft.com/office/powerpoint/2010/main" val="996802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8" name="Rectangle 7"/>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3"/>
            <a:ext cx="5917679" cy="2554983"/>
          </a:xfrm>
        </p:spPr>
        <p:txBody>
          <a:bodyPr anchor="b"/>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bwMode="gray">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76937" y="1828799"/>
            <a:ext cx="990599" cy="228659"/>
          </a:xfrm>
        </p:spPr>
        <p:txBody>
          <a:bodyPr/>
          <a:lstStyle>
            <a:lvl1pPr algn="l">
              <a:defRPr b="0" i="0">
                <a:solidFill>
                  <a:schemeClr val="bg1"/>
                </a:solidFill>
              </a:defRPr>
            </a:lvl1pPr>
          </a:lstStyle>
          <a:p>
            <a:fld id="{B61BEF0D-F0BB-DE4B-95CE-6DB70DBA9567}" type="datetimeFigureOut">
              <a:rPr lang="en-US" smtClean="0"/>
              <a:pPr/>
              <a:t>7/4/2016</a:t>
            </a:fld>
            <a:endParaRPr lang="en-US" dirty="0"/>
          </a:p>
        </p:txBody>
      </p:sp>
      <p:sp>
        <p:nvSpPr>
          <p:cNvPr id="5" name="Footer Placeholder 4"/>
          <p:cNvSpPr>
            <a:spLocks noGrp="1"/>
          </p:cNvSpPr>
          <p:nvPr>
            <p:ph type="ftr" sz="quarter" idx="11"/>
          </p:nvPr>
        </p:nvSpPr>
        <p:spPr bwMode="gray">
          <a:xfrm rot="5400000">
            <a:off x="6236210" y="3264407"/>
            <a:ext cx="3859795" cy="228659"/>
          </a:xfrm>
        </p:spPr>
        <p:txBody>
          <a:bodyPr/>
          <a:lstStyle>
            <a:lvl1pPr>
              <a:defRPr b="0" i="0">
                <a:solidFill>
                  <a:schemeClr val="bg1"/>
                </a:solidFill>
              </a:defRPr>
            </a:lvl1pPr>
          </a:lstStyle>
          <a:p>
            <a:endParaRPr 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578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652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nchor="ctr"/>
          <a:lstStyle>
            <a:lvl1pPr>
              <a:defRPr sz="3600"/>
            </a:lvl1pPr>
          </a:lstStyle>
          <a:p>
            <a:r>
              <a:rPr lang="en-US" smtClean="0"/>
              <a:t>Click to edit Master title style</a:t>
            </a:r>
            <a:endParaRPr lang="en-US" dirty="0"/>
          </a:p>
        </p:txBody>
      </p:sp>
      <p:sp>
        <p:nvSpPr>
          <p:cNvPr id="13" name="Text Placeholder 3"/>
          <p:cNvSpPr>
            <a:spLocks noGrp="1"/>
          </p:cNvSpPr>
          <p:nvPr>
            <p:ph type="body" sz="half" idx="2"/>
          </p:nvPr>
        </p:nvSpPr>
        <p:spPr>
          <a:xfrm>
            <a:off x="866440" y="3488023"/>
            <a:ext cx="6422005"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768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4" name="Rectangle 13"/>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12" name="TextBox 11"/>
          <p:cNvSpPr txBox="1"/>
          <p:nvPr/>
        </p:nvSpPr>
        <p:spPr bwMode="gray">
          <a:xfrm>
            <a:off x="7033422" y="2898648"/>
            <a:ext cx="660550"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bwMode="gray">
          <a:xfrm>
            <a:off x="651683" y="589767"/>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8" y="903421"/>
            <a:ext cx="6160385" cy="2895658"/>
          </a:xfrm>
        </p:spPr>
        <p:txBody>
          <a:bodyP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2435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60799"/>
            <a:chOff x="0" y="0"/>
            <a:chExt cx="9144000" cy="6860799"/>
          </a:xfrm>
        </p:grpSpPr>
        <p:sp>
          <p:nvSpPr>
            <p:cNvPr id="10" name="Rectangle 9"/>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9678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2305"/>
            <a:ext cx="6423592" cy="714660"/>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1" y="2489200"/>
            <a:ext cx="231343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0" y="3147165"/>
            <a:ext cx="2313432"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8472" y="2489200"/>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2" y="3147165"/>
            <a:ext cx="2326749"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2489201"/>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3821" y="3147164"/>
            <a:ext cx="231374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915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81461" y="4180095"/>
            <a:ext cx="229904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012743" y="2486221"/>
            <a:ext cx="2021456"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0" name="Text Placeholder 3"/>
          <p:cNvSpPr>
            <a:spLocks noGrp="1"/>
          </p:cNvSpPr>
          <p:nvPr>
            <p:ph type="body" sz="half" idx="21"/>
          </p:nvPr>
        </p:nvSpPr>
        <p:spPr>
          <a:xfrm>
            <a:off x="881461" y="4837558"/>
            <a:ext cx="2298410"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4318" y="4179596"/>
            <a:ext cx="231779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16"/>
          </p:nvPr>
        </p:nvSpPr>
        <p:spPr>
          <a:xfrm>
            <a:off x="3550622" y="2509453"/>
            <a:ext cx="2025182"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04318" y="4837558"/>
            <a:ext cx="2330903"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1" y="4179595"/>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17"/>
          </p:nvPr>
        </p:nvSpPr>
        <p:spPr>
          <a:xfrm>
            <a:off x="6104946" y="2509453"/>
            <a:ext cx="2018839"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63821" y="4837558"/>
            <a:ext cx="229949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5569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6806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077347" cy="457199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3575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7" name="Picture 2" descr="https://clc2.uniservity.com/platforms/275394/images/HeadingImage.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12794" y="269367"/>
            <a:ext cx="1142345" cy="136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56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19261" y="2257587"/>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7738039" y="7605"/>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2505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66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440" y="2494298"/>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39" y="3253588"/>
            <a:ext cx="3636981" cy="276621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1"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0581" y="3248490"/>
            <a:ext cx="3636980" cy="277131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Slide Number Placeholder 5"/>
          <p:cNvSpPr>
            <a:spLocks noGrp="1"/>
          </p:cNvSpPr>
          <p:nvPr>
            <p:ph type="sldNum" sz="quarter" idx="12"/>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624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537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361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89"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41182"/>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0" y="3086845"/>
            <a:ext cx="2712589" cy="293803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8322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0000"/>
            <a:ext cx="3001938" cy="161619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51591" y="3086100"/>
            <a:ext cx="3001938" cy="24511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576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25" name="Rectangle 24"/>
            <p:cNvSpPr/>
            <p:nvPr/>
          </p:nvSpPr>
          <p:spPr>
            <a:xfrm>
              <a:off x="0" y="0"/>
              <a:ext cx="9118832"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3202"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39638" y="6365499"/>
            <a:ext cx="99059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fld id="{B61BEF0D-F0BB-DE4B-95CE-6DB70DBA9567}" type="datetimeFigureOut">
              <a:rPr lang="en-US" smtClean="0"/>
              <a:pPr/>
              <a:t>7/4/2016</a:t>
            </a:fld>
            <a:endParaRPr lang="en-US" dirty="0"/>
          </a:p>
        </p:txBody>
      </p:sp>
      <p:sp>
        <p:nvSpPr>
          <p:cNvPr id="5" name="Footer Placeholder 4"/>
          <p:cNvSpPr>
            <a:spLocks noGrp="1"/>
          </p:cNvSpPr>
          <p:nvPr>
            <p:ph type="ftr" sz="quarter" idx="3"/>
          </p:nvPr>
        </p:nvSpPr>
        <p:spPr>
          <a:xfrm>
            <a:off x="590843" y="6365498"/>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dirty="0"/>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Slide Number Placeholder 5"/>
          <p:cNvSpPr>
            <a:spLocks noGrp="1"/>
          </p:cNvSpPr>
          <p:nvPr>
            <p:ph type="sldNum" sz="quarter" idx="4"/>
          </p:nvPr>
        </p:nvSpPr>
        <p:spPr bwMode="auto">
          <a:xfrm>
            <a:off x="7678616" y="295730"/>
            <a:ext cx="791308"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19215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mailto:MoLHH@st-josephs.bolton.sch.u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66441" y="2222397"/>
            <a:ext cx="7298765" cy="2554983"/>
          </a:xfrm>
        </p:spPr>
        <p:txBody>
          <a:bodyPr/>
          <a:lstStyle/>
          <a:p>
            <a:pPr algn="ctr"/>
            <a:r>
              <a:rPr lang="en-GB" dirty="0" smtClean="0"/>
              <a:t>Welcome to Year 7 </a:t>
            </a:r>
            <a:br>
              <a:rPr lang="en-GB" dirty="0" smtClean="0"/>
            </a:br>
            <a:r>
              <a:rPr lang="en-GB" dirty="0" smtClean="0"/>
              <a:t>at St Joseph’s</a:t>
            </a:r>
            <a:endParaRPr lang="en-GB" dirty="0"/>
          </a:p>
        </p:txBody>
      </p:sp>
      <p:sp>
        <p:nvSpPr>
          <p:cNvPr id="5" name="Subtitle 4"/>
          <p:cNvSpPr>
            <a:spLocks noGrp="1"/>
          </p:cNvSpPr>
          <p:nvPr>
            <p:ph type="subTitle" idx="1"/>
          </p:nvPr>
        </p:nvSpPr>
        <p:spPr>
          <a:xfrm>
            <a:off x="866441" y="5034957"/>
            <a:ext cx="7298765" cy="861420"/>
          </a:xfrm>
        </p:spPr>
        <p:txBody>
          <a:bodyPr>
            <a:normAutofit/>
          </a:bodyPr>
          <a:lstStyle/>
          <a:p>
            <a:pPr algn="ctr"/>
            <a:r>
              <a:rPr lang="en-GB" sz="2400" dirty="0" smtClean="0"/>
              <a:t>New intake Parents’ information evening</a:t>
            </a:r>
            <a:endParaRPr lang="en-GB" sz="2400" dirty="0"/>
          </a:p>
        </p:txBody>
      </p:sp>
      <p:pic>
        <p:nvPicPr>
          <p:cNvPr id="6" name="Picture 2" descr="https://clc2.uniservity.com/platforms/275394/images/HeadingIma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58" y="874674"/>
            <a:ext cx="1682722" cy="20145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044" y="1236951"/>
            <a:ext cx="1681162" cy="1455738"/>
          </a:xfrm>
          <a:prstGeom prst="rect">
            <a:avLst/>
          </a:prstGeom>
          <a:solidFill>
            <a:schemeClr val="accent2">
              <a:lumMod val="40000"/>
              <a:lumOff val="60000"/>
            </a:schemeClr>
          </a:solidFill>
          <a:ln>
            <a:noFill/>
          </a:ln>
        </p:spPr>
      </p:pic>
    </p:spTree>
    <p:extLst>
      <p:ext uri="{BB962C8B-B14F-4D97-AF65-F5344CB8AC3E}">
        <p14:creationId xmlns:p14="http://schemas.microsoft.com/office/powerpoint/2010/main" val="6612140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malit.org.uk/wp-content/uploads/High-Expectations-icon-366x450.png"/>
          <p:cNvPicPr>
            <a:picLocks noChangeAspect="1" noChangeArrowheads="1"/>
          </p:cNvPicPr>
          <p:nvPr/>
        </p:nvPicPr>
        <p:blipFill rotWithShape="1">
          <a:blip r:embed="rId2">
            <a:extLst>
              <a:ext uri="{28A0092B-C50C-407E-A947-70E740481C1C}">
                <a14:useLocalDpi xmlns:a14="http://schemas.microsoft.com/office/drawing/2010/main" val="0"/>
              </a:ext>
            </a:extLst>
          </a:blip>
          <a:srcRect t="7140" r="5716"/>
          <a:stretch/>
        </p:blipFill>
        <p:spPr bwMode="auto">
          <a:xfrm>
            <a:off x="5747269" y="2176530"/>
            <a:ext cx="2924745" cy="35416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b="9346"/>
          <a:stretch/>
        </p:blipFill>
        <p:spPr>
          <a:xfrm>
            <a:off x="2660233" y="3319477"/>
            <a:ext cx="3342608" cy="3239999"/>
          </a:xfrm>
          <a:prstGeom prst="rect">
            <a:avLst/>
          </a:prstGeom>
        </p:spPr>
      </p:pic>
      <p:sp>
        <p:nvSpPr>
          <p:cNvPr id="2" name="Title 1"/>
          <p:cNvSpPr>
            <a:spLocks noGrp="1"/>
          </p:cNvSpPr>
          <p:nvPr>
            <p:ph type="title"/>
          </p:nvPr>
        </p:nvSpPr>
        <p:spPr/>
        <p:txBody>
          <a:bodyPr/>
          <a:lstStyle/>
          <a:p>
            <a:r>
              <a:rPr lang="en-GB" dirty="0" smtClean="0"/>
              <a:t>Key Information </a:t>
            </a:r>
            <a:endParaRPr lang="en-GB" dirty="0"/>
          </a:p>
        </p:txBody>
      </p:sp>
      <p:pic>
        <p:nvPicPr>
          <p:cNvPr id="1026" name="Picture 2" descr="http://bethanygardner.org/wp-content/uploads/Important-Dates-Yellow-Not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41" y="2439584"/>
            <a:ext cx="2716414" cy="239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030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Dates</a:t>
            </a:r>
            <a:endParaRPr lang="en-GB" dirty="0"/>
          </a:p>
        </p:txBody>
      </p:sp>
      <p:sp>
        <p:nvSpPr>
          <p:cNvPr id="3" name="Content Placeholder 2"/>
          <p:cNvSpPr>
            <a:spLocks noGrp="1"/>
          </p:cNvSpPr>
          <p:nvPr>
            <p:ph idx="1"/>
          </p:nvPr>
        </p:nvSpPr>
        <p:spPr>
          <a:xfrm>
            <a:off x="622853" y="2489200"/>
            <a:ext cx="8150086" cy="3530600"/>
          </a:xfrm>
        </p:spPr>
        <p:txBody>
          <a:bodyPr>
            <a:normAutofit lnSpcReduction="10000"/>
          </a:bodyPr>
          <a:lstStyle/>
          <a:p>
            <a:pPr marL="0" indent="0">
              <a:buNone/>
            </a:pPr>
            <a:r>
              <a:rPr lang="en-GB" b="1" dirty="0" smtClean="0">
                <a:solidFill>
                  <a:srgbClr val="0070C0"/>
                </a:solidFill>
              </a:rPr>
              <a:t>Wednesday 7</a:t>
            </a:r>
            <a:r>
              <a:rPr lang="en-GB" b="1" baseline="30000" dirty="0" smtClean="0">
                <a:solidFill>
                  <a:srgbClr val="0070C0"/>
                </a:solidFill>
              </a:rPr>
              <a:t>th</a:t>
            </a:r>
            <a:r>
              <a:rPr lang="en-GB" b="1" dirty="0" smtClean="0">
                <a:solidFill>
                  <a:srgbClr val="0070C0"/>
                </a:solidFill>
              </a:rPr>
              <a:t> September		</a:t>
            </a:r>
            <a:r>
              <a:rPr lang="en-GB" dirty="0" smtClean="0">
                <a:solidFill>
                  <a:srgbClr val="0070C0"/>
                </a:solidFill>
              </a:rPr>
              <a:t>Term </a:t>
            </a:r>
            <a:r>
              <a:rPr lang="en-GB" dirty="0">
                <a:solidFill>
                  <a:srgbClr val="0070C0"/>
                </a:solidFill>
              </a:rPr>
              <a:t>Begins </a:t>
            </a:r>
            <a:r>
              <a:rPr lang="en-GB" dirty="0" smtClean="0">
                <a:solidFill>
                  <a:srgbClr val="0070C0"/>
                </a:solidFill>
              </a:rPr>
              <a:t>8.45am</a:t>
            </a:r>
            <a:r>
              <a:rPr lang="en-GB" dirty="0">
                <a:solidFill>
                  <a:srgbClr val="0070C0"/>
                </a:solidFill>
              </a:rPr>
              <a:t/>
            </a:r>
            <a:br>
              <a:rPr lang="en-GB" dirty="0">
                <a:solidFill>
                  <a:srgbClr val="0070C0"/>
                </a:solidFill>
              </a:rPr>
            </a:br>
            <a:endParaRPr lang="en-GB" dirty="0" smtClean="0">
              <a:solidFill>
                <a:srgbClr val="0070C0"/>
              </a:solidFill>
            </a:endParaRPr>
          </a:p>
          <a:p>
            <a:pPr marL="0" indent="0">
              <a:buNone/>
            </a:pPr>
            <a:r>
              <a:rPr lang="en-GB" b="1" dirty="0" smtClean="0">
                <a:solidFill>
                  <a:srgbClr val="0070C0"/>
                </a:solidFill>
              </a:rPr>
              <a:t>Thursday 8</a:t>
            </a:r>
            <a:r>
              <a:rPr lang="en-GB" b="1" baseline="30000" dirty="0" smtClean="0">
                <a:solidFill>
                  <a:srgbClr val="0070C0"/>
                </a:solidFill>
              </a:rPr>
              <a:t>th</a:t>
            </a:r>
            <a:r>
              <a:rPr lang="en-GB" b="1" dirty="0" smtClean="0">
                <a:solidFill>
                  <a:srgbClr val="0070C0"/>
                </a:solidFill>
              </a:rPr>
              <a:t> September 			</a:t>
            </a:r>
            <a:r>
              <a:rPr lang="en-GB" dirty="0" smtClean="0">
                <a:solidFill>
                  <a:srgbClr val="0070C0"/>
                </a:solidFill>
              </a:rPr>
              <a:t>Year 7 Photographs</a:t>
            </a:r>
            <a:endParaRPr lang="en-GB" b="1" dirty="0" smtClean="0">
              <a:solidFill>
                <a:srgbClr val="0070C0"/>
              </a:solidFill>
            </a:endParaRPr>
          </a:p>
          <a:p>
            <a:pPr marL="0" indent="0">
              <a:buNone/>
            </a:pPr>
            <a:endParaRPr lang="en-GB" sz="900" dirty="0" smtClean="0">
              <a:solidFill>
                <a:srgbClr val="0070C0"/>
              </a:solidFill>
            </a:endParaRPr>
          </a:p>
          <a:p>
            <a:pPr marL="0" indent="0">
              <a:buNone/>
            </a:pPr>
            <a:r>
              <a:rPr lang="en-GB" b="1" dirty="0" smtClean="0">
                <a:solidFill>
                  <a:srgbClr val="0070C0"/>
                </a:solidFill>
              </a:rPr>
              <a:t>Tuesday 20</a:t>
            </a:r>
            <a:r>
              <a:rPr lang="en-GB" b="1" baseline="30000" dirty="0" smtClean="0">
                <a:solidFill>
                  <a:srgbClr val="0070C0"/>
                </a:solidFill>
              </a:rPr>
              <a:t>th</a:t>
            </a:r>
            <a:r>
              <a:rPr lang="en-GB" b="1" dirty="0" smtClean="0">
                <a:solidFill>
                  <a:srgbClr val="0070C0"/>
                </a:solidFill>
              </a:rPr>
              <a:t> September			</a:t>
            </a:r>
            <a:r>
              <a:rPr lang="en-GB" dirty="0" smtClean="0">
                <a:solidFill>
                  <a:srgbClr val="0070C0"/>
                </a:solidFill>
              </a:rPr>
              <a:t>Year 7 Welcome Day &amp; Mass (7pm)</a:t>
            </a:r>
          </a:p>
          <a:p>
            <a:pPr marL="0" indent="0">
              <a:buNone/>
            </a:pPr>
            <a:endParaRPr lang="en-GB" sz="900" b="1" dirty="0" smtClean="0">
              <a:solidFill>
                <a:srgbClr val="0070C0"/>
              </a:solidFill>
            </a:endParaRPr>
          </a:p>
          <a:p>
            <a:pPr marL="0" indent="0">
              <a:buNone/>
            </a:pPr>
            <a:r>
              <a:rPr lang="en-GB" b="1" dirty="0" smtClean="0">
                <a:solidFill>
                  <a:srgbClr val="0070C0"/>
                </a:solidFill>
              </a:rPr>
              <a:t>Tuesday 18</a:t>
            </a:r>
            <a:r>
              <a:rPr lang="en-GB" b="1" baseline="30000" dirty="0" smtClean="0">
                <a:solidFill>
                  <a:srgbClr val="0070C0"/>
                </a:solidFill>
              </a:rPr>
              <a:t>th</a:t>
            </a:r>
            <a:r>
              <a:rPr lang="en-GB" b="1" dirty="0" smtClean="0">
                <a:solidFill>
                  <a:srgbClr val="0070C0"/>
                </a:solidFill>
              </a:rPr>
              <a:t> October	</a:t>
            </a:r>
            <a:r>
              <a:rPr lang="en-GB" dirty="0" smtClean="0">
                <a:solidFill>
                  <a:srgbClr val="0070C0"/>
                </a:solidFill>
              </a:rPr>
              <a:t>		Residential </a:t>
            </a:r>
            <a:r>
              <a:rPr lang="en-GB" dirty="0">
                <a:solidFill>
                  <a:srgbClr val="0070C0"/>
                </a:solidFill>
              </a:rPr>
              <a:t/>
            </a:r>
            <a:br>
              <a:rPr lang="en-GB" dirty="0">
                <a:solidFill>
                  <a:srgbClr val="0070C0"/>
                </a:solidFill>
              </a:rPr>
            </a:br>
            <a:endParaRPr lang="en-GB" dirty="0" smtClean="0">
              <a:solidFill>
                <a:srgbClr val="0070C0"/>
              </a:solidFill>
            </a:endParaRPr>
          </a:p>
          <a:p>
            <a:pPr marL="0" indent="0">
              <a:buNone/>
            </a:pPr>
            <a:r>
              <a:rPr lang="en-GB" b="1" dirty="0" smtClean="0">
                <a:solidFill>
                  <a:srgbClr val="0070C0"/>
                </a:solidFill>
              </a:rPr>
              <a:t>Tuesday 15</a:t>
            </a:r>
            <a:r>
              <a:rPr lang="en-GB" b="1" baseline="30000" dirty="0" smtClean="0">
                <a:solidFill>
                  <a:srgbClr val="0070C0"/>
                </a:solidFill>
              </a:rPr>
              <a:t>th</a:t>
            </a:r>
            <a:r>
              <a:rPr lang="en-GB" b="1" dirty="0" smtClean="0">
                <a:solidFill>
                  <a:srgbClr val="0070C0"/>
                </a:solidFill>
              </a:rPr>
              <a:t> </a:t>
            </a:r>
            <a:r>
              <a:rPr lang="en-GB" b="1" dirty="0">
                <a:solidFill>
                  <a:srgbClr val="0070C0"/>
                </a:solidFill>
              </a:rPr>
              <a:t>November</a:t>
            </a:r>
            <a:r>
              <a:rPr lang="en-GB" dirty="0">
                <a:solidFill>
                  <a:srgbClr val="0070C0"/>
                </a:solidFill>
              </a:rPr>
              <a:t>			 </a:t>
            </a:r>
            <a:r>
              <a:rPr lang="en-GB" dirty="0" smtClean="0">
                <a:solidFill>
                  <a:srgbClr val="0070C0"/>
                </a:solidFill>
              </a:rPr>
              <a:t>Year 7 Parents</a:t>
            </a:r>
            <a:r>
              <a:rPr lang="en-GB" dirty="0">
                <a:solidFill>
                  <a:srgbClr val="0070C0"/>
                </a:solidFill>
              </a:rPr>
              <a:t>’ Evening </a:t>
            </a:r>
            <a:br>
              <a:rPr lang="en-GB" dirty="0">
                <a:solidFill>
                  <a:srgbClr val="0070C0"/>
                </a:solidFill>
              </a:rPr>
            </a:br>
            <a:r>
              <a:rPr lang="en-GB" dirty="0">
                <a:solidFill>
                  <a:srgbClr val="0070C0"/>
                </a:solidFill>
              </a:rPr>
              <a:t/>
            </a:r>
            <a:br>
              <a:rPr lang="en-GB" dirty="0">
                <a:solidFill>
                  <a:srgbClr val="0070C0"/>
                </a:solidFill>
              </a:rPr>
            </a:br>
            <a:endParaRPr lang="en-GB" dirty="0"/>
          </a:p>
        </p:txBody>
      </p:sp>
      <p:pic>
        <p:nvPicPr>
          <p:cNvPr id="6146" name="Picture 2" descr="http://www.sosort.mobi/images/Lyon%202017/keydat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661" y="4953138"/>
            <a:ext cx="1904862" cy="190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980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dirty="0" smtClean="0"/>
              <a:t>Key People</a:t>
            </a:r>
          </a:p>
        </p:txBody>
      </p:sp>
      <p:sp>
        <p:nvSpPr>
          <p:cNvPr id="3" name="Content Placeholder 2"/>
          <p:cNvSpPr>
            <a:spLocks noGrp="1"/>
          </p:cNvSpPr>
          <p:nvPr>
            <p:ph idx="1"/>
          </p:nvPr>
        </p:nvSpPr>
        <p:spPr>
          <a:xfrm>
            <a:off x="866441" y="2489200"/>
            <a:ext cx="7079824" cy="3847206"/>
          </a:xfrm>
        </p:spPr>
        <p:txBody>
          <a:bodyPr>
            <a:normAutofit/>
          </a:bodyPr>
          <a:lstStyle/>
          <a:p>
            <a:pPr>
              <a:defRPr/>
            </a:pPr>
            <a:r>
              <a:rPr lang="en-GB" dirty="0" smtClean="0"/>
              <a:t>Form Tutors		</a:t>
            </a:r>
          </a:p>
          <a:p>
            <a:pPr>
              <a:defRPr/>
            </a:pPr>
            <a:r>
              <a:rPr lang="en-GB" dirty="0" smtClean="0"/>
              <a:t>Pupil Progress Coordinator			</a:t>
            </a:r>
          </a:p>
          <a:p>
            <a:pPr>
              <a:defRPr/>
            </a:pPr>
            <a:r>
              <a:rPr lang="en-GB" dirty="0" smtClean="0"/>
              <a:t>Nurture support 						Mrs Philpott</a:t>
            </a:r>
          </a:p>
          <a:p>
            <a:pPr>
              <a:defRPr/>
            </a:pPr>
            <a:r>
              <a:rPr lang="en-GB" dirty="0" smtClean="0"/>
              <a:t>School counsellor						Mr </a:t>
            </a:r>
            <a:r>
              <a:rPr lang="en-GB" dirty="0" err="1" smtClean="0"/>
              <a:t>Charnley</a:t>
            </a:r>
            <a:endParaRPr lang="en-GB" dirty="0" smtClean="0"/>
          </a:p>
          <a:p>
            <a:pPr>
              <a:defRPr/>
            </a:pPr>
            <a:r>
              <a:rPr lang="en-GB" dirty="0" smtClean="0"/>
              <a:t>Assistant Head Pastoral				Mr Singleton</a:t>
            </a:r>
          </a:p>
          <a:p>
            <a:pPr>
              <a:defRPr/>
            </a:pPr>
            <a:r>
              <a:rPr lang="en-GB" dirty="0" smtClean="0"/>
              <a:t>Deputy Head, (Behaviour)			Mr Graham</a:t>
            </a:r>
          </a:p>
          <a:p>
            <a:pPr>
              <a:defRPr/>
            </a:pPr>
            <a:r>
              <a:rPr lang="en-GB" dirty="0"/>
              <a:t>Deputy Head, </a:t>
            </a:r>
            <a:r>
              <a:rPr lang="en-GB" dirty="0" smtClean="0"/>
              <a:t>(Teaching &amp; Learning)	Mrs Morgan</a:t>
            </a:r>
          </a:p>
          <a:p>
            <a:pPr>
              <a:defRPr/>
            </a:pPr>
            <a:r>
              <a:rPr lang="en-GB" dirty="0"/>
              <a:t>Head Teacher 	</a:t>
            </a:r>
            <a:r>
              <a:rPr lang="en-GB" dirty="0" smtClean="0"/>
              <a:t>					Mr </a:t>
            </a:r>
            <a:r>
              <a:rPr lang="en-GB" dirty="0"/>
              <a:t>Woods</a:t>
            </a:r>
          </a:p>
          <a:p>
            <a:pPr>
              <a:defRPr/>
            </a:pPr>
            <a:r>
              <a:rPr lang="en-GB" dirty="0" smtClean="0"/>
              <a:t>Heads of Departments</a:t>
            </a:r>
          </a:p>
          <a:p>
            <a:pPr marL="0" indent="0">
              <a:buFont typeface="Arial" panose="020B0604020202020204" pitchFamily="34" charset="0"/>
              <a:buNone/>
              <a:defRPr/>
            </a:pPr>
            <a:endParaRPr lang="en-GB" dirty="0"/>
          </a:p>
        </p:txBody>
      </p:sp>
    </p:spTree>
    <p:extLst>
      <p:ext uri="{BB962C8B-B14F-4D97-AF65-F5344CB8AC3E}">
        <p14:creationId xmlns:p14="http://schemas.microsoft.com/office/powerpoint/2010/main" val="4248807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School</a:t>
            </a:r>
            <a:endParaRPr lang="en-GB" dirty="0"/>
          </a:p>
        </p:txBody>
      </p:sp>
      <p:sp>
        <p:nvSpPr>
          <p:cNvPr id="5" name="Content Placeholder 4"/>
          <p:cNvSpPr>
            <a:spLocks noGrp="1"/>
          </p:cNvSpPr>
          <p:nvPr>
            <p:ph idx="1"/>
          </p:nvPr>
        </p:nvSpPr>
        <p:spPr>
          <a:xfrm>
            <a:off x="866441" y="2489200"/>
            <a:ext cx="7723767" cy="4117662"/>
          </a:xfrm>
        </p:spPr>
        <p:txBody>
          <a:bodyPr>
            <a:normAutofit fontScale="92500"/>
          </a:bodyPr>
          <a:lstStyle/>
          <a:p>
            <a:r>
              <a:rPr lang="en-GB" dirty="0" smtClean="0"/>
              <a:t>Nurture your child’s spiritual development and formation</a:t>
            </a:r>
          </a:p>
          <a:p>
            <a:r>
              <a:rPr lang="en-GB" dirty="0" smtClean="0"/>
              <a:t>Care for your child’s safety and well being</a:t>
            </a:r>
          </a:p>
          <a:p>
            <a:r>
              <a:rPr lang="en-GB" dirty="0" smtClean="0"/>
              <a:t>Promote high standards of work and behaviour and provide clear guidance for students and parents</a:t>
            </a:r>
          </a:p>
          <a:p>
            <a:r>
              <a:rPr lang="en-GB" dirty="0" smtClean="0"/>
              <a:t>Ensure your child is given every opportunity to achieve their full potential as a valued member of the school community</a:t>
            </a:r>
          </a:p>
          <a:p>
            <a:r>
              <a:rPr lang="en-GB" dirty="0" smtClean="0"/>
              <a:t>Provide a balanced curriculum to meet your child’s individual needs</a:t>
            </a:r>
          </a:p>
          <a:p>
            <a:r>
              <a:rPr lang="en-GB" dirty="0" smtClean="0"/>
              <a:t>Contact you if we have any concerns and keep you informed about your child’s progress and how you can help them at home</a:t>
            </a:r>
          </a:p>
          <a:p>
            <a:r>
              <a:rPr lang="en-GB" dirty="0" smtClean="0"/>
              <a:t>Set, mark and monitor homework</a:t>
            </a:r>
          </a:p>
          <a:p>
            <a:r>
              <a:rPr lang="en-GB" dirty="0" smtClean="0"/>
              <a:t>Keep parents informed about school activities</a:t>
            </a:r>
            <a:endParaRPr lang="en-GB" dirty="0"/>
          </a:p>
        </p:txBody>
      </p:sp>
    </p:spTree>
    <p:extLst>
      <p:ext uri="{BB962C8B-B14F-4D97-AF65-F5344CB8AC3E}">
        <p14:creationId xmlns:p14="http://schemas.microsoft.com/office/powerpoint/2010/main" val="688611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28650" y="977900"/>
            <a:ext cx="7886700" cy="674688"/>
          </a:xfrm>
        </p:spPr>
        <p:txBody>
          <a:bodyPr/>
          <a:lstStyle/>
          <a:p>
            <a:r>
              <a:rPr lang="en-GB" altLang="en-US" dirty="0" smtClean="0"/>
              <a:t>Formation </a:t>
            </a:r>
          </a:p>
        </p:txBody>
      </p:sp>
      <p:sp>
        <p:nvSpPr>
          <p:cNvPr id="11267" name="Content Placeholder 2"/>
          <p:cNvSpPr>
            <a:spLocks noGrp="1"/>
          </p:cNvSpPr>
          <p:nvPr>
            <p:ph idx="1"/>
          </p:nvPr>
        </p:nvSpPr>
        <p:spPr>
          <a:xfrm>
            <a:off x="628650" y="2335168"/>
            <a:ext cx="7886700" cy="3263900"/>
          </a:xfrm>
        </p:spPr>
        <p:txBody>
          <a:bodyPr>
            <a:normAutofit/>
          </a:bodyPr>
          <a:lstStyle/>
          <a:p>
            <a:pPr marL="0" indent="0">
              <a:buFont typeface="Arial" panose="020B0604020202020204" pitchFamily="34" charset="0"/>
              <a:buNone/>
            </a:pPr>
            <a:r>
              <a:rPr lang="en-GB" altLang="en-US" sz="2000" dirty="0" smtClean="0"/>
              <a:t>Formation of young Catholic Christians with a sense of responsibility for their community and their world</a:t>
            </a:r>
          </a:p>
        </p:txBody>
      </p:sp>
      <p:pic>
        <p:nvPicPr>
          <p:cNvPr id="11268" name="Picture 3"/>
          <p:cNvPicPr>
            <a:picLocks noChangeAspect="1"/>
          </p:cNvPicPr>
          <p:nvPr/>
        </p:nvPicPr>
        <p:blipFill>
          <a:blip r:embed="rId2">
            <a:extLst>
              <a:ext uri="{28A0092B-C50C-407E-A947-70E740481C1C}">
                <a14:useLocalDpi xmlns:a14="http://schemas.microsoft.com/office/drawing/2010/main" val="0"/>
              </a:ext>
            </a:extLst>
          </a:blip>
          <a:srcRect l="11461" t="8139" r="7756" b="3891"/>
          <a:stretch>
            <a:fillRect/>
          </a:stretch>
        </p:blipFill>
        <p:spPr bwMode="auto">
          <a:xfrm>
            <a:off x="2596317" y="3335628"/>
            <a:ext cx="4330101" cy="315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958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Formation</a:t>
            </a:r>
            <a:endParaRPr lang="en-GB" dirty="0"/>
          </a:p>
        </p:txBody>
      </p:sp>
      <p:pic>
        <p:nvPicPr>
          <p:cNvPr id="6146" name="Picture 2" descr="http://youthsvp.co.uk/media/images/common/youth-svp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013" y="2381092"/>
            <a:ext cx="2310107" cy="19106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64857" y="4624574"/>
            <a:ext cx="8370656" cy="1817829"/>
            <a:chOff x="464857" y="2271337"/>
            <a:chExt cx="8370656" cy="1817829"/>
          </a:xfrm>
        </p:grpSpPr>
        <p:pic>
          <p:nvPicPr>
            <p:cNvPr id="6150" name="Picture 6" descr="Bernad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57" y="2277005"/>
              <a:ext cx="1226229" cy="181216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e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473" y="2271337"/>
              <a:ext cx="1352104" cy="181782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art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0579" y="2271337"/>
              <a:ext cx="1526976" cy="181782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Ma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555" y="2271337"/>
              <a:ext cx="1405788" cy="1817829"/>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Osc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3343" y="2271337"/>
              <a:ext cx="1284599" cy="1817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7247942" y="2271337"/>
              <a:ext cx="1587571" cy="1817829"/>
            </a:xfrm>
            <a:prstGeom prst="rect">
              <a:avLst/>
            </a:prstGeom>
          </p:spPr>
        </p:pic>
      </p:grpSp>
      <p:pic>
        <p:nvPicPr>
          <p:cNvPr id="6160" name="Picture 16" descr="Josep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734" y="2173282"/>
            <a:ext cx="1837791" cy="2326318"/>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s://static.wixstatic.com/media/0e31ba_81414e8f242b42d986f8de708e73cae5.jpg/v1/fill/w_402,h_302,al_c,q_80,usm_0.66_1.00_0.01/0e31ba_81414e8f242b42d986f8de708e73cae5.jpg"/>
          <p:cNvPicPr>
            <a:picLocks noChangeAspect="1" noChangeArrowheads="1"/>
          </p:cNvPicPr>
          <p:nvPr/>
        </p:nvPicPr>
        <p:blipFill rotWithShape="1">
          <a:blip r:embed="rId10">
            <a:extLst>
              <a:ext uri="{28A0092B-C50C-407E-A947-70E740481C1C}">
                <a14:useLocalDpi xmlns:a14="http://schemas.microsoft.com/office/drawing/2010/main" val="0"/>
              </a:ext>
            </a:extLst>
          </a:blip>
          <a:srcRect t="15113"/>
          <a:stretch/>
        </p:blipFill>
        <p:spPr bwMode="auto">
          <a:xfrm>
            <a:off x="5375089" y="2173282"/>
            <a:ext cx="3669106" cy="233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845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Safety and Wellbeing</a:t>
            </a:r>
            <a:endParaRPr lang="en-GB" dirty="0"/>
          </a:p>
        </p:txBody>
      </p:sp>
      <p:pic>
        <p:nvPicPr>
          <p:cNvPr id="4" name="Picture 3"/>
          <p:cNvPicPr>
            <a:picLocks noChangeAspect="1"/>
          </p:cNvPicPr>
          <p:nvPr/>
        </p:nvPicPr>
        <p:blipFill rotWithShape="1">
          <a:blip r:embed="rId2"/>
          <a:srcRect l="34007" t="15809" r="35331" b="12868"/>
          <a:stretch/>
        </p:blipFill>
        <p:spPr>
          <a:xfrm>
            <a:off x="463027" y="2205318"/>
            <a:ext cx="2333961" cy="3257470"/>
          </a:xfrm>
          <a:prstGeom prst="rect">
            <a:avLst/>
          </a:prstGeom>
          <a:ln>
            <a:solidFill>
              <a:schemeClr val="tx1"/>
            </a:solidFill>
          </a:ln>
        </p:spPr>
      </p:pic>
      <p:pic>
        <p:nvPicPr>
          <p:cNvPr id="6" name="Picture 5"/>
          <p:cNvPicPr>
            <a:picLocks noChangeAspect="1"/>
          </p:cNvPicPr>
          <p:nvPr/>
        </p:nvPicPr>
        <p:blipFill rotWithShape="1">
          <a:blip r:embed="rId3"/>
          <a:srcRect l="6873" t="3103" r="17088" b="6444"/>
          <a:stretch/>
        </p:blipFill>
        <p:spPr>
          <a:xfrm>
            <a:off x="3217997" y="2205318"/>
            <a:ext cx="5746221" cy="4101353"/>
          </a:xfrm>
          <a:prstGeom prst="rect">
            <a:avLst/>
          </a:prstGeom>
        </p:spPr>
      </p:pic>
      <p:pic>
        <p:nvPicPr>
          <p:cNvPr id="3" name="Picture 2"/>
          <p:cNvPicPr>
            <a:picLocks noChangeAspect="1"/>
          </p:cNvPicPr>
          <p:nvPr/>
        </p:nvPicPr>
        <p:blipFill>
          <a:blip r:embed="rId4"/>
          <a:stretch>
            <a:fillRect/>
          </a:stretch>
        </p:blipFill>
        <p:spPr>
          <a:xfrm>
            <a:off x="1742364" y="5077385"/>
            <a:ext cx="1912969" cy="1511674"/>
          </a:xfrm>
          <a:prstGeom prst="rect">
            <a:avLst/>
          </a:prstGeom>
        </p:spPr>
      </p:pic>
    </p:spTree>
    <p:extLst>
      <p:ext uri="{BB962C8B-B14F-4D97-AF65-F5344CB8AC3E}">
        <p14:creationId xmlns:p14="http://schemas.microsoft.com/office/powerpoint/2010/main" val="2496088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Reward System</a:t>
            </a:r>
            <a:endParaRPr lang="en-GB" dirty="0"/>
          </a:p>
        </p:txBody>
      </p:sp>
      <p:sp>
        <p:nvSpPr>
          <p:cNvPr id="3" name="Content Placeholder 2"/>
          <p:cNvSpPr>
            <a:spLocks noGrp="1"/>
          </p:cNvSpPr>
          <p:nvPr>
            <p:ph idx="1"/>
          </p:nvPr>
        </p:nvSpPr>
        <p:spPr>
          <a:xfrm>
            <a:off x="866441" y="2489200"/>
            <a:ext cx="7591759" cy="3530600"/>
          </a:xfrm>
        </p:spPr>
        <p:txBody>
          <a:bodyPr/>
          <a:lstStyle/>
          <a:p>
            <a:r>
              <a:rPr lang="en-GB" dirty="0" smtClean="0"/>
              <a:t>Motivate students by recognising all their achievements</a:t>
            </a:r>
          </a:p>
          <a:p>
            <a:r>
              <a:rPr lang="en-GB" dirty="0" smtClean="0"/>
              <a:t>Celebrate the successes of all students</a:t>
            </a:r>
          </a:p>
          <a:p>
            <a:pPr marL="0" indent="0">
              <a:buNone/>
            </a:pPr>
            <a:endParaRPr lang="en-GB" dirty="0"/>
          </a:p>
        </p:txBody>
      </p:sp>
      <p:grpSp>
        <p:nvGrpSpPr>
          <p:cNvPr id="4" name="Group 3"/>
          <p:cNvGrpSpPr/>
          <p:nvPr/>
        </p:nvGrpSpPr>
        <p:grpSpPr>
          <a:xfrm>
            <a:off x="3810239" y="3438870"/>
            <a:ext cx="4943797" cy="2976229"/>
            <a:chOff x="1604921" y="2608728"/>
            <a:chExt cx="4943797" cy="2976229"/>
          </a:xfrm>
        </p:grpSpPr>
        <p:pic>
          <p:nvPicPr>
            <p:cNvPr id="5" name="Picture 4"/>
            <p:cNvPicPr>
              <a:picLocks noChangeAspect="1"/>
            </p:cNvPicPr>
            <p:nvPr/>
          </p:nvPicPr>
          <p:blipFill rotWithShape="1">
            <a:blip r:embed="rId2"/>
            <a:srcRect l="16016" t="26898" r="44722" b="9904"/>
            <a:stretch/>
          </p:blipFill>
          <p:spPr>
            <a:xfrm>
              <a:off x="3108874" y="2608728"/>
              <a:ext cx="3439844" cy="2976229"/>
            </a:xfrm>
            <a:prstGeom prst="rect">
              <a:avLst/>
            </a:prstGeom>
          </p:spPr>
        </p:pic>
        <p:sp>
          <p:nvSpPr>
            <p:cNvPr id="6" name="TextBox 5"/>
            <p:cNvSpPr txBox="1"/>
            <p:nvPr/>
          </p:nvSpPr>
          <p:spPr>
            <a:xfrm>
              <a:off x="1604921" y="3005878"/>
              <a:ext cx="1497839" cy="276999"/>
            </a:xfrm>
            <a:prstGeom prst="rect">
              <a:avLst/>
            </a:prstGeom>
            <a:noFill/>
          </p:spPr>
          <p:txBody>
            <a:bodyPr wrap="square" rtlCol="0">
              <a:spAutoFit/>
            </a:bodyPr>
            <a:lstStyle/>
            <a:p>
              <a:r>
                <a:rPr lang="en-GB" sz="1200" dirty="0"/>
                <a:t>Points Based</a:t>
              </a:r>
            </a:p>
          </p:txBody>
        </p:sp>
        <p:sp>
          <p:nvSpPr>
            <p:cNvPr id="7" name="TextBox 6"/>
            <p:cNvSpPr txBox="1"/>
            <p:nvPr/>
          </p:nvSpPr>
          <p:spPr>
            <a:xfrm>
              <a:off x="1680882" y="3819709"/>
              <a:ext cx="1266969" cy="1754326"/>
            </a:xfrm>
            <a:prstGeom prst="rect">
              <a:avLst/>
            </a:prstGeom>
            <a:noFill/>
          </p:spPr>
          <p:txBody>
            <a:bodyPr wrap="square" rtlCol="0">
              <a:spAutoFit/>
            </a:bodyPr>
            <a:lstStyle/>
            <a:p>
              <a:r>
                <a:rPr lang="en-GB" sz="1200" dirty="0"/>
                <a:t>Chosen and Awarded by Staff. </a:t>
              </a:r>
            </a:p>
            <a:p>
              <a:endParaRPr lang="en-GB" sz="1200" dirty="0"/>
            </a:p>
            <a:p>
              <a:endParaRPr lang="en-GB" sz="1200" dirty="0"/>
            </a:p>
            <a:p>
              <a:r>
                <a:rPr lang="en-GB" sz="1200" dirty="0"/>
                <a:t>Certificates can be automatically generated</a:t>
              </a:r>
            </a:p>
          </p:txBody>
        </p:sp>
      </p:grpSp>
      <p:pic>
        <p:nvPicPr>
          <p:cNvPr id="2050" name="Picture 2" descr="https://i.ytimg.com/vi/m3eFNB-qUT0/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t="15489" b="17844"/>
          <a:stretch/>
        </p:blipFill>
        <p:spPr bwMode="auto">
          <a:xfrm>
            <a:off x="497538" y="3597404"/>
            <a:ext cx="3092826" cy="15464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AutoShape 4" descr="data:image/jpeg;base64,/9j/4AAQSkZJRgABAQAAAQABAAD/2wCEAAkGBxAREBUPEBMWFRUVEBUVFRYVFhcVFRYVGBYZGBUXFRYaHyggGBolHhYYIjEhJSksLi4uFx8zODMtNygtLi0BCgoKDg0OGxAQGi4lICU3LjgtLSstMC8wLzA1LSstNS8tLS8tLy0tLS0tLS0tLS0tLS0tLS01LS0tLS0tLS0tLf/AABEIAKsBJwMBIgACEQEDEQH/xAAbAAABBQEBAAAAAAAAAAAAAAAAAwQFBgcBAv/EAEgQAAIBAwIEBAMGAwIMBAcAAAECAwAREgQhBQYxQRMiUWEHcZEUMkJSgaEjYrEVUxYXMzRDcoKT0dLw8SSDksI2VKKys7TB/8QAGgEBAAMBAQEAAAAAAAAAAAAAAAEDBAIFBv/EAC8RAAICAQIEBAYCAwEBAAAAAAABAhEDEiEEEzFRFEGRoSJhcYGxweHwMlLR8SP/2gAMAwEAAhEDEQA/AITCjCl8aMa+hPHECleCtOSteStAN8a7jS2NGNAI413GlsaMaAQxoxpfGjGgECteStOsa8FKAb40Y0vhR4dAIY0Y0vhRhQCGNdxpfCjCgEMa7jS2FdxoBHCu4UtjXcakCOFGFL40Y0AjhRhS2NGNAI4UYUvjXMaECOFGFLY0Y0AjhRhS+NGNAN8K7jS2NdxoBDCvJSnONeStCRqVopwUooB3hRjS+NGNDkbFa8laclK841BI3xruNLY0Y0AjjXcaWxoxoBDGu40tjRjUgRxrmFOMa5hQDfCjCnGFGNQLG+NcxpwVrmNSBHGjCl8a5jQCONdxpXGuhaARxr1jSuNdxoRYjjRjS2NdxoLEcaMaWxoxoLEcKMaWxruNAIY0YUvjRjQCGNGFL40Y0AhhRjS+NGNAIYVwpTjGuY0A3KUUuVrlCR3hQUpfGjGubORsUryUpyVryUpZI3wpTTaR5GwjRna17KCTb127VHa7julhk8KWQK1gSLMbX6XIFhVn5Y1EaTq0hHhNHIrnqCjIfTtsKrlkSi2vI7jBtpPzI2TQOIln8pjdmVWR0cEr94XQm1iCP0NIYVLjiEb6IQh3cGZZYr+Kyxx+EFxzmPiG5yex6ZYgkC5j8KjDOUo3JUTljGMqixvhXcKc+EbZWNr2v2uegv67UmSAMiRYC5N9rDqb1bZXRIHgoBCmXcppW+5sPtTske+XZkN/061HTwYOydcWK39bG1LNzHppQJ42YmCCIukbBhKNOxeAuhTNLO5IKkA5AG4rs5yZm/MxP1N6zYck5SakX5YRUU0NMKMKXxruNabKCVj4EGiiVY3aVozNIVYAJCWCx+Qjzs25Auuyv5tgDE8S0BgleEsGKGxK3sdge/zrn+EEazrE00QfTwCYHUghVIlQ+EjNYHy7izbGxAutDTeKfFvln57+uXmv+9ZcE5ynK3saM0YxjGluN8KMacYUYVrsznrRaDxA7FgqxJm5JtZbgE/IXuT0AufYu+N6OBBEYGByjIkAcvZ1YgsGIW6t2NhcC4FjTaHWSQZSxEhgjDy7Ei24vY2vbrUdwnig1kZ1QTASSyNiWzI856tYX+gqh6uat9q6Fq08p7bi4Wu4UsFroWrykRwowpfGlINOXaw9CSewUC7E+wAJqG6JSvYIeFyuyqq3ZwGUXW5UkgG19gSCLn0NN5YCrFWFirEEehBsameF8eCyRapY3BXTRRYMyi6oZCCbKcWPim4ueg96YasEuXKlRIS63IN1JNzt03uLe1U48k3L4lS8i3JCCXwu35jPCjClsaMavKSS0vDIoxHNq8zC8byM8SyMkSr1MjIjWI6kHEAAm5sRTHinDX08rQv2Ox7Mp+6w+Y//ALSr8YSHTPHqArQZhyXQyGM/dyRR33H7+pppDqfHVZsi/iKGya92uLgm9Z8byc2Sk9vIvno5aaW4nhXMaXxoxrQUCGFekiJIA6k232+p7UrjTnh8qI95I/EQqyMtypKupVsSOhsTv/3qJNpbEpK9zvF+CSaexYh0b7siG6Nte3sfao7Gnuq12lldhopM4Q5JFrFZj5Xy/McVjFzcnEsSSxJQxqvDKUoJy6neWMYzaj0G5WilytFWnA7wrmFL40Y1XZFDcpVF5q5vkh1HhaYxsFXzEjLz3NxcHtYfWrnx1iulncGxGnkII7EIbGsok4ZF/Zi6tf8AKfajGxN/u4mwHb0N/f2rNxGSSVRNPDwi95HvifENPJDHIIj4rMzTtmWDOSL4j8AIHSxtvbarbwbRa3UMJdQTp4AhVNPGcco2XEq4/KVJBvubmwFZ6IbRFv5hWkfDniLTaUxuGvE2IY3sUO6gH1XcW7DGs+BJyp+f9/k0Z29NryLMEruFK4121ejZ55QviHJrIvDdJiIsmCoLgq7JZj6G4BseouRUVyrxKLRqZWaR2W5EBF4JCVIUsAwuQbGxFiB1q0c/aNpl08CvGmczbyusaCyG12PzO3e4qmcy8N+xnwvGika1yYmLAXHQmw9a8/LFapG/DJ6YjiLXaniOuZoso/FQRyFTcLACtwxtb8IPYXAAArTljsAPQW33P6nvUB8OtMi6BHVbNIzlzv5iHZR19gKs+NX8LjUIfUo4nI5zYhhXmSygsxAAFySbAAdST2pzjTTivD11ELwN0dbX62IN1P6EA/pWhvbYzpb7lB5jn0ermeRJbCLSOSwXZ5Af4SC9uuRufla5pz8PeNlwdJJuUW8Z/kHVSfa/70tzJytBFwo66VfCn+0eFGkKeQKn8MZn8WYXMuSNyLbkg+PhZo08OWewLmQR37hQAxt6Ak//AE+1efic+ffc35VFYa7FzxoxpfGjGvSs88Z6kEIxHXBrfOxrMOA80S6XTmFEQ3kyDuTZb2uCo69PXvWtFL7Vj/AuE6uRm+zpJeO4dkBATazZONlAF73IrJxDlqjpfc1cOotPV8jSuX9W00AkcoTk6lo7lGKsRkt+xtUljWV8B5ik0k7AJ4okIDC5zZgT5gd7tcnqDfatD4LzDBqW8NQ6SBciki4kAdT13qzDnUlTe5xmxOLbS2JLGqp8R8hpoyLhftC5letsW/6+lXLGm3EuHrPE8D9HUr7g9iPcGx/SrMi1RaK8ctMkyI4pxxI9M+riKuiSKgA3zJVXYBgfJZWBuQd7jbrUTw7WCfi7tCckXS4ub3W91PlI264j/ZNVngGtOmaaGQ2WSORHFshkqsBZfUnbLt+4tvwx0ajSNNsXeUhj1ICABVPp1J/2hWPHknkmtT+f0o15YQhD4V8vqWnGjCl8aMa32YStc8OF0EtyBkFUX7ksNh72BqF5e5z06QxQSJIpRAjMAGQBRYMd72sLnbapb4kwsdFcE2WVCw7EG4F/1IrNNBMIpY3NjjIrtcXFgwJuO9Yc+WUMu3Y24ccZY9zbca5jSHBeIDUxeMqlVLMFvezAEgMLgbG1P8a2qSatGNpp0N8apHMXN8sM8kCRqFUFcmvkSVuGFtgBfp39qtPMuj1MsGGlcI5YZXJUlbG4DD7p6b1j2s00kbNHICrKbFT+Ej+vzrJxWaUdo+pp4fFGW79DRvh7qNOdKsUbgyDJ5F6MCWte3cWxFxVpK1jnK2slj1sJhBJLhCo3yRjZh9N79rX7VtRWu+GyaoV2OeIhpnfcbFaKWK0VpsoHeFMeL8Sh0sfiTEgXsLKWJNibAD2BqUxotVLZK+ZUuG856TUzJp41kLSZDzIoUWBJy83oD0vVX+JPDItOmmjhjCqBL5rknqpxuTvuxO+9TPOfJUkrjUaIRoyglkUeGzNcnIN0y6bbfOqJxvjGskRdNqySYWOzraQEgDznqdu59e9Y8s3TU19GbMUFalB/VC3KE+l8bDXG8ZAwyvgHuLZ2/Da/Xb1rY4YlVQqABQBiFACgdrAbWrDY9EZwiaWCR2VQJGF3yZjsbAWQDpud7X2rYuUeFS6bSJDM2Ti5te4QHogPcD+pNdcNJ9K+5HExXW/sSWNFqWK15K1rsy0ZV8SeKRzSxpGxPhCRW22yyAIHv5f6VT9PIquGZA6g7qSQGHpdSCP0q1cK5M1D6sQzROsMbnNz5Qyi9sG/FlYdOl60TiXLmknjETxKAq4oVAVkA6Ykdh6HasHLnkbk9jdzI40o9TvLfEINRp0fTgKgGOAsPDI6qQP6973qUtWTJDq+DakSMM4mOJI+5KvWx/K46i/v1Fanw/WRzxLNE2SOLg/1B9CDsRWrFk1Kn1RmyY6droxa1GNe7UlrNQsUbyt91EZz8lBJ/pVtlVEBzvzxofsjcNCyO33JbKMQVfIgMT633HTbuKafDbThdCGAF3lckg3JtZRcfhIta3696zCSXOQs33mJY+lyST/Wr/8ADLi33tEVJOTSq1xYLZQwIO/Xfa/3qw4cl5LZtzQrHSL3jRjSuNdxrfZhoRC1Xn574bBw+bh0ayxyEyo7BAVd2ZvEZGDd9wLgWFttrUvztxabRwLPDb/LBWyXIWIJ6/h3HX3rHNQWZi1ut2aw2Fzv+lzWPictNJGvhsezbNA+HPDS00usaM44KsLMtgb/AHil/TG1x6mr42mUushAyUMFbuA1sh8jYfSqb8J+IhoZNKQbxt4l77FXsLAddiD9avuNXYWnCynNetiOFdCUtjUXzBxmHSRF5WsSG8NfxOwFwAPpudherHOt2VKLeyMm1On06eM76geKJpFWFY3bYOQD4lsN7XFr1avhRHLhOSpERdSjEWBYXD4+vRb/ACrPtPpJXR2RCyxIGkI6KpIAJ+v7E9jWmfCbU5aWWIn/ACc1wO4V1H7XVvqaw4JXNfc351UGXLCjCl8aQ1sDulo5DG1wQwVW6diGHQ/X3rdqMFEDz3Dfh8+xNgjbfyyKb/Ks3TgN4lMUsU00osIomydfLezDtbv6WNTmv4/rR9o0GvZEP2WTFscS7gXSzDazAEXt7daqPBte2n1UUym2Mi5e6k2cH2IuKxZckXNM3YoSjFo2LlbSzx6SKPUgCRVxIBBsoPkBI2uFsP0qSndUUu5CqqlmJ6AAXJNOytcxratlRie7sjNHxLTzf5KaN97eVwT9OtZVz2yHXTY3BDAMTaxtHGAFFr9Q3z2qU520n2HiMetjh/hlxJe91eQG7jp/DP19R7VfjWs+06qaZAbO7OBbcIN97egG9Ys+XUtL62bMGOnqXRov3ww4TCNOdUN5WZkJ/IAfuj0uLEn3FXUrVK+Ec14Z477rKjW9mSw/+z9qvhWtOBrQqM+a9bsbFaKWK0VdZVQ78Ojw6IuIQMLiRRdiouQCSDa4Hoex9xXkcU017eKt/n02vvWTnQ7ou0HcKrPEOUl1WtOp1XmjRUWGMHY2F2Mm35jsAe2/pVsj1UDXtKhs2J8w69bfOvbFPzrt/MKOcZdSUmugwg0qIoSNVRR0VQFA/QbV7KUo2qgHWWPY2PnXY2vv6Uk+v04XLxksRf7w6Xt0/WnOivNEaThSueHXIuK6VgSJk2J6m3Tc9etdPEtMOsqfW/vt+/0pz4d16jSeTHXkx1wcY0hF/GTrbc2N+vT9K7JxTSggeNHci4GQ6b/8DTnw7r1Gkb63QxzIYpUDo3UEXHzHofeqLwngfFdBI7adUkhMpPgmRbsvRWuwGJtbcenStCl1sAFzKn/qH/XakRxHT2J8aOw6+YVEpwbu9zqLaVHvSF2RTIuDFQWUHLE9xkOvzpDjmgefTSwIQGkiZQT0uR3t2pxFr9O3SVOv5h+3rXtuJaZTiZowSbDzDfp/xFTzoNdURW9lH4D8NYk8+sbxG/IhZYx822Zj9P1qC5q4BNw2YarT5eEDdH2vExuMGv167HuPcVqx4npQSDPHsCT5h26/1FdXiWkdb+IhF+h9RYjYjre1Ut4qpNepYskrtkfyzDONJCNSxaXw7sT13JKhj3IUgH3FSmFen1+mAJM0e1+jAnYX6DejT8Q0z/dlTt1YDrf1+VWrPBbal6lTjbEdRpldGjcXVlKsD0IIsRVH4X8PGiknylVo308kUexzGdrM4ta4t26+1aB9r05FxNHte/mHbrXoNGejr/6h6Xo5QnvZMdUdkUf4fcpS6IyyajDNrImJvZAbsb+5x26+WrpjXuSWJQS0iCwufMNh6/KkZNfp16ypb1vcdAeo+dSpwgqsiVyds941T+f+VZtZ4csBXONWUoxxBUm91bsfY9f03uA1cH96nQkb22HzpOHiWmZQ3ioLi9mIDDa9iPWolkxyVN+4jcXaIXlnlePS6U6drOZVPjHsxZcSo/lAuB8ye9UHTcscU0OtVtNGzqJMVcFcHTc2kF/L5b3uOvTe1auOK6XIp4yAgA3JAH6X610cU0mOXjx2HXzC49bjr3FcOWJ18XT5ncZyV/MWIoxpuOMaSxPirsPe/wCnrXgcc0n94Ouw6X6dO3f9q78Rj/2XqV6WRXOPK6a6IAELKlzG56e6N/Kf2O/qDl/+AfE2yPgfdYLYugyvfdbmxAt19x71skvHtKrKviDzAHLooubAEnofavX9uaPHLxRa19gSbfID/q1VTlhk7cl6lsMk4KkLadGwUPbLBcrdMrDK3telCtRrcz6MYjxACXVcWupF+9up/T+lyOcT5j08DEE5AAG6m4NzvuPQVb4jGlepFWljniGgjnjaGVQyMLEH9iPQjse1V/l7kjTaTxd2k8VDHdwPLGRZlFupPc+w6VMaLmTRyglZLAWsW2yv+Ue1qNVx7TILhs/XCxt8x1t/xrl5sL3bR0tSVIgeRuUJNA8zySK+dlUJf7oJOTXGzewvbferYVqJh5u0bNhdgcgNxsATbInsKfycY0oBtKhI7X6/I9KQz4oqlJeokpSdsVIoqH/wq0u+Wa2tsV6k9hY7kd67XXisX+yOdDJ6X4ZybYahBbYgxsQRf0y2puvwrm76pen92bfrvWo0V5PhcXY9DlRMxX4XS7E6lCR38M/81K/4s5LWGoT/AHZ/5q0mio8Ji7e7HKiZlJ8MZ7bamO9zYmJj19QHF9q7F8MJgLNqY223JiNz63swH7VplFT4XF2HKiZo/wAMJcbDUINv7trdb9MqTPwtlPXUp2/0bdb/AOtWn0U8Ji7e7HKiZhJ8KnZbGdCbWuYyRv12y6Uj/imlN76mP2tEQf1829arRTwuLt7scqJlg+FElv8AOI72/uza/rbL2/evP+KaX/5pP92f1/FWq0VPhsfb3Y5UTLU+FEgG+pQ+/hnp2/FXg/CeXe2pjv2/hMQP0yrVaTeZVDMxsFBLE7AAC5N/S1R4bEvL3Y5UTM4PhU6m51EZPqIiN+l/ve1dPwvlG41CbW/0bbi5Nr5bnp9KsK85eK2EWmdwy5KBNEkzIRfNISwexG46G1jUzwjiUOpQPEzjwrq8b3V1a3SZW3v7/ual8Hj817srjypdCjJ8OnQ+fVRrlawKEHbsPNvSp+GctrCeMf8AlMf/AHb9uvpTI6UymHVamNpF1EXjOy6c6kuzSG2nHeFRHiAVtuSb7VfuVoJU0UaT5BgrbMbsiFmMas3dlQqD8qS4PElde5xiam60lJi+GOoF8tVG3XG8RuAR0Nmse3btSi/DKS2+oQ/+Wf1t5tq0aMeQYtfy7Mdwb9Dt1FIagnBI5CxZyELRKy2a1y2xJjXY9T3AvvXC4bE0m419zQsMW6SM+Pwve/8AnCf7s/r+KvB+F8566pev92bd+oy37fSrfx6GcSrI2sSDTY2dCAjNuNhKWuCRfdbEWHXqPWl0uhl208xyH4otQzOPdvMcvkwIrvwmLt+Sqo3Ve5UofhlMCL6lCPQRsCTfucq8an4WSEEJqlW973jJ+nmFqvejmc5wTeaSLFgVOHioSTG2xABJRlK9LqextTmRHBMiAliEXB3KoAG8xFgfNZj23xAuOoeFxp7L3LI44NWZ3B8LJFvlqla42/hEG/qTlvXG+FkmNhqVvbr4Z6772y9/2FafRUeFxdvccqJlC/Caf8WqiO5baJwbkW659K6/wmmZly1SFVGw8Jg25Jbz5dyfT/jWrUVPh8fYcqJlmp+EjOFH2kAK190J2G4/F6ivMfwgKrYarfK5Yobnp2ytew6+5rVaKeHx9K9yeXEy/UfCyViLaiMW9Yid7jf73tt6U0n+EE0jZPrFtaxUREbXG33rDp1tetboqVw+NdEOXEynS/CJ0VVGqUYtltH1O225Pl26UvN8KWs3hzopbYkoT9PN7D960+iofD427r3Y5cTJofg+6v4n2pS1iL+Gd73G4y6WPSna/Cg4hW1AbE7Epv7Xsd7XPX29K06ij4fG/L3Y5cTLn+FkxJP2mOx7eE1v08/tRWo0U8Nj7e7HLiFFFFXnYUUUUAUUUUAUUUUAUUUUAUUUUAk0vmCAA923F1FjY26kEi3/AGphLptRJNLHKYjpHgwCgMJc22fI3tjYn9v1rfOvFJ5NSnDNEcZZAPFkGxVNyFyG4Frse9iAOtVPljWnT8Ujh0zysjS+FIH/ANIbkM+I6AEZC9yLddzVsYurMk+KUZ6atdP7+y7aLlmWGeBpJBKkchxKQoklxCyI2okyuwCgJ5RckrcWuQc4MNORxKPpi0E4X8aNdUJ/mSSwv6MRTLX86tBqJEigB0sEwTUSXOQeRjkVHs2W29yO1xUv8QZFHDJ26golvmZFxI/W1c/FasN4tE1Dy39P/PyVXh3Gdc2m00emJQGIxxIiRtJL4CKJpGaQ4quWwUC5q38ncXl1ML+OLSRSmNjjhl5VYXT8LANYr2INRPEItFpuFaf7WmeEceCqSrmVlu2DAgi5LE79Kaw8TduHTHQL9ibSsxkiZA7EBC1rsLgn1Iv5TXTVlcJPHLeV7dPt6e5ejdgy2Zewbbe4G69el7bjqKVFV/keaeXRpPqJvFaQlh5VXAdMPL13BN/ep5Vt3PUnc+tVvZ0bYS1RTInhWmDj7UwVpnZrM2/hpkQsaflAAF7dTcmnWt0unnbwpFDOqhgbEOoJIDI43U3B3BvTfl7h8OnSSKKXxLzPI12DMrOehPXt1a5O+9NdbzVAQ8ekZNRqF+7CHC5m4yxY7GwubD8tTTb2OE4Rh8f9f7GD6+aHWjSXzmeC0MjDytHmSHlC28yASXG2VltbLaQ1Wl0cRVdVMWkc7NLKysT3KKpAQD+UACqVq9fxJ+KQyfZkTUDTsI42cFSnnuxIYerd+1WLjc6JpodTxaFWnSa0UcJLAuWuoCk2Nwgve/t1tXbXQzQyJqXy7p1W3uTPAtbkBGHzGTshdv4pgvZHK9WUsCAx6ixuSd5mojl/iUGsX7XEoDW8JslAlQqbtG7em4NvepeqmbItOKphRRRQ6CiiigCiiigCiiigCiiigCiiigCiiigCiiigCiiigCiiigCuMwAuTYDua7WIc18an1s0jecwxuQqgHBVvZWe22R63PrYVfgwPK6uivJk0I2BuNaQHE6iEH0MqX+l6eRSq4yRgw9QQR9RWM6flXUarTHXRLEiBCBGuQL+H5WYA3GRKnvufSonScWeCRZdLeEhVuAxZXYDzFgeoP5e3atPg4ytRluivntdUaHyeA/F+ISP99WwW/XDIj+kafWrVDwzRpqDKscSzspYkACQg7M1uu/c96qms4DqppI+K8OkWGSfTo0it08yKdvKwPRbgjqt6kOVuU5IZjrdXL42oYEXBOKg7Hc2ubbdAAO1ZJfUrxak9Om927/f1KDqdVqVg18KxoYjrGM7sfOGMtkCjL8y3vY96svM2qD8B06q4YyeBFcX3ZfvDffYxn6VKcxcjfaJnmhnMPjKBOmOSvYghrXG+wPzF+5uz5j5V1mGn0+i8MwafF1DmzmdWYlm2sQcum3U+1TqToz8nJBSVWqr3/57jLnPUS/2lEscQlXR6bxsGYIvXzOSSNhaM/7NK8sB59FxLVuoA1IlKgG/SN/6Frb+lSnH+VNRqvDnEyxTnS+BqAFLRurDzhfQXLft0tT3ScuS6Xh7aTSuhkYks8oOJLWD7Dp5dh16Co1KqLFinzHJrbf8V+Cqct8U4nBw5dRFHA+miDkqSwlKh2LtsbCxv+g6GvfON9Suj12nlljbUvHCFzIVL5C9l7g7H1tT/h/IeqWAaaTXMISSXijTY3NyA7G9j1O1uu1K8y8ta1zp4tH4Kwabw3iDkhhIhO7GxyHT571Nqzjl5OXTT6Lb5/KvIZcvcj6nTSao5qqtppYYmBsWL/ddgPu2sP1PtURpdOEg0CNHEk68TRLxsjOY7gkyMpO9z69FFaJxvhs+q0DacuqTPEoZlvhmLFwO+BII+RrOzynxGOSGWHSRRvG6+ZJMgzA7O4dzYC3a3X6IyvqxlxaKUIuv5/X2LRzBOkfGdLJIwVV0sxZjsAAr9aj+eOMRPJw/VQ/x41nkNkO7SKYii9Nmv2tepL4g8qzazw5YCviIrKyscQytvsfUG+x9fbdpwjkNvsD6bUMFkebxUKHLwmChV9L3F727H2vUJxpM7yRyuUoJbPe/T/gj8P8AXseIaxHUQmW0ngkksHBJa2w381z0O49K0KRwouxAA7k2H1qoct8pSwaltdq5lklxIGC2HQKXbYXawt07nrWbcd4vqNa7aiTIx52Ub+HGD91fQNbv1O9W48HOk6eyLMUpYsdSW9s2v+2tJe32iG/p4qX+l6exuGF1IIPcG4+tYvquVtQ+lbiSrEkZXxPCTLyp3IBvt+K1+n0qP4dx6TSz+NpbxpcEw5lkYADINfrfffqL1b4NSXwSLOe11RvVFcU3APqK7WA0BRRRQBRRRQBRRRQBRRRQBRRRQBRRRQBRRRQBRRRQBWH84cLk0epljGQilYuliQrpfIKexxJtY+x71uFZ/wAW544bqEaGeCZ1v+VNj0upzup9618JKUZOla8ynMk1uyt8v8ytoQ2ldllgkS94yWMbOu5W9r27r6jY9bynCuRPG0/8DXRvE7KxIh3yUG1yWyUi5uNuu9V3iHAsIk10IeTSu5+/ZZFAcrjJjcAEggMPUbA2pLgfH30ep8aEFYy/miyLAx3+7c9WA6N6/Mit8oNpyxvfz6dV+GZ062l0JrnjRtDPptOB4pj4aibZLfASAvZTcWxytftvepLQk/4OSG/4m/8AzimHxOljfWRPuUbRKylbXN2kKHfte1/a9P8AQ/8Aw5J/rN/+wKqdvHBvuv2dr/KX0ZH/AA4DDXx3QrfSuQSWOfm+/ufa223lppzfzDNqNRNEZHVUlMccamyEKxVmk3uSbAjra9LfDLH+0Fxv/m8mV7feuL427Wt196huJOftOoXO19cxwsfNaWTzX6eW/f8ANViinmbfZfk4v4ESnHeC6jQaiMK5ZpYjh9nLREOgAJtuWtsx6ZXPSrrwbmaU8IbWyWaSNXW/QOymyEget1vb3qf4pwPS6kqdREshUELlfYHr0PsKh+bOHw6fhU8UKBExBsL2uXW/WsbzRyqMZLe0X6HC2uhn3B45+JatUaYs3hu8hmGUYsbWSNSBbzLttvekoNdquHSuEZyYJ8ZLMTC69lKEWBbFiGvff2qW+Gbk69bvlbRuOhGAzXyb9et9vzVf9VypoJXaSTTozOSWJyuSevetGXPHHPTJbV0K4Y3KNrqUT4lMW1ylVDf+AysSRYZSktsRuBuOvToa8cs8mNrNNHqPGVPO9wUdi1ntZz4g28vYDrR8UUX7cgIYgaJbBbCxDy4k3B8o7/1FeOWIuLnSA6NmEeZwAMGPVvEvn5r5Wt+tSnJYY6Wl9SHWt2rJ3mEz8M4dHpoZBnJqGXxAMMVcvJZcicey3J2Fz71U+DcCm16zHxVEkFySzNI8hN7AtkQFGBAYep61oEvAZ9Zw1dPrWtqAWbPynFw7YE47EYGxt2PrWa6jT6vh8yoV8KTzDMG6TIxAtv5Sn0672IFc4JWmk1qvr3/gnIqabWxLclcc1C6qFPP9nnYx4OWdLhQCUZuhBIJA/Nb0qC47w2XRzPpWLBMsl3OLpfyPYbE2+hBFXrkmXh0zf5skWphu1lJKnHYtEbm/y9xuRvSPGedOF6yLw54JyPwsFQMhI6q2ex2/W3eulkayuouvP9MjStO7IThvMZghm4ZNIrwujxpNGC4jzG5A2Lp5jt1G/XpUrp/h+02nVY9bG8RYyKVhBuSMScsr9ul/3qtcQ4GdMIdUUMullxZbnw2IIuEkxvg1u4uD+1euUOYn0WoBufBdgJUvsAdsx/MvW/cC1dyi6csT3+27/TOU1dTNuRbAD0Fq9UUV4xuCiiigCiiigCiiigCiiigCiiigCiiigCiiigCiiigCsEbTalZ5dEgbNpCrxg2zwJYX9R+IVvdV3nDgmmmiaWWIF1XZ91b5EqRcexrVwuZY2011KssNSKdwTmvTrwxtDIjtJhLGqqtw5kLFbEdDdreu1xeqXlIFOnx3MouuA8TMeULe2Q62x9aHUK221jtYm49LGtS+H3BtP4Y1RjDTEnzsWZrnqRkTY79RvW+bjgTlXX8maKeRpdis88cPlgk0YywtoUgzuQuSAiQFh2If9QTXnScc044I+kLfxi5ASx3vKHBv0ta/0rVOIaCKdDFMiup3swvv2I9D7iqLquWdIshiWMhC9yviS2JGwJGXUAnf3NZseeM4pSTtb7FssbTteZFfDOGRtcGyzWPS9QSQgcgrHv0Ny23s1QHHI2j1WpV8RbWFipAzILuylDa+OJudxfJevba+F8Mg0yeHBGEXqbdSfVid2PuaY8x8B0upUvNEGZV2a5VremSkEj2NRHi1zG62ZLwvTRQufeNwameFtOyyCOGRmzuqG9iF3KkmwOw33FSPBdJI3L8qgElhI6juyqwO3rfE2p9wblfRSSZSRZkAWzeRhZfKoILWIAAFjttV3RQAAAAALADYADoAK5yZoxjGEV07kxg23J+ZjfI3FItPrEkndAh0zICo+6SwIEmI+95Tvv1Xf0jOPanx553hAZZtSRHv/Ev2xW9wGuOo62HWtJ5g5b0auJ0iwcknKNnj37kBWAB3P1p1yvy3o4QJo4VD72YlmI/1cicf0q7xMF/9EnZxypf4lM+JZx1qAsy/+AC3TqTlKMTuPKeh9uxqb5B5h0cGhSKaZEcPISpvexckftTvm/h0UmpEjA5fZ8Lh3W6FnupxIuDc/WoNODQKVKhwUuEtLKMb3Jx8217np6muU4TxKLsmpRm2h78StbHNo4NRCRJH9p3ZScTZWBBIsRuCKgOAanSDS6vTawFGe0kKlXLAlLx+He5vuLX6hu9zWh8ucNhGhXT4AxkuCjeYG7km+V771XeK8qaJJbJFbodpJNvl5tqjHlgk8e+z29SZQleoqHJMTNr4FRSHBk8Qk7Y4MDtby2BI3J3I6VF6aHUkPpVDeW7yR3sAYx5iwPdbGtu4HwbT6dcoYwrOLs1yzt33diSd/eobnrgWleJtQ0Q8QfjF1J2/FYjLp3vXceLi8lV2/vucvC1HqVo80QTcKXQCOR5/BSJUVMrslsXBH+qDbrVMhWSbDSooJaQhRiMsnsDdrXI279LV5TyuCpIIOxBII+RG4rXeReC6aOFdQkY8Vhu5JZvexJOP6VbOUcEW0uv5OIp5HRaUWwA9Bau0UV45tCiiigCiiigCiiigCiiig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4"/>
          <a:stretch>
            <a:fillRect/>
          </a:stretch>
        </p:blipFill>
        <p:spPr>
          <a:xfrm>
            <a:off x="497538" y="4786197"/>
            <a:ext cx="3092826" cy="1792791"/>
          </a:xfrm>
          <a:prstGeom prst="rect">
            <a:avLst/>
          </a:prstGeom>
          <a:ln>
            <a:solidFill>
              <a:schemeClr val="tx1"/>
            </a:solidFill>
          </a:ln>
        </p:spPr>
      </p:pic>
    </p:spTree>
    <p:extLst>
      <p:ext uri="{BB962C8B-B14F-4D97-AF65-F5344CB8AC3E}">
        <p14:creationId xmlns:p14="http://schemas.microsoft.com/office/powerpoint/2010/main" val="1569893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Curriculum</a:t>
            </a:r>
            <a:endParaRPr lang="en-GB" dirty="0"/>
          </a:p>
        </p:txBody>
      </p:sp>
      <p:pic>
        <p:nvPicPr>
          <p:cNvPr id="4" name="Picture 3"/>
          <p:cNvPicPr>
            <a:picLocks noChangeAspect="1"/>
          </p:cNvPicPr>
          <p:nvPr/>
        </p:nvPicPr>
        <p:blipFill rotWithShape="1">
          <a:blip r:embed="rId2"/>
          <a:srcRect l="35231" t="17548" r="35461" b="16875"/>
          <a:stretch/>
        </p:blipFill>
        <p:spPr>
          <a:xfrm>
            <a:off x="5776496" y="2239576"/>
            <a:ext cx="3228688" cy="4334578"/>
          </a:xfrm>
          <a:prstGeom prst="rect">
            <a:avLst/>
          </a:prstGeom>
        </p:spPr>
      </p:pic>
      <p:pic>
        <p:nvPicPr>
          <p:cNvPr id="7170" name="Picture 2" descr="http://1.bp.blogspot.com/-gGpnfAIBLEU/Tgfb9vgPRFI/AAAAAAAAAKo/T93n3mD-bhw/s1600/Screen+shot+2011-06-26+at+9.20.14+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0" y="2239576"/>
            <a:ext cx="5572040" cy="25206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moodle2.hayling.hants.sch.uk/pluginfile.php/891/mod_resource/content/2/SMSC%20FINISHED.fw.png"/>
          <p:cNvPicPr>
            <a:picLocks noChangeAspect="1" noChangeArrowheads="1"/>
          </p:cNvPicPr>
          <p:nvPr/>
        </p:nvPicPr>
        <p:blipFill rotWithShape="1">
          <a:blip r:embed="rId4">
            <a:extLst>
              <a:ext uri="{28A0092B-C50C-407E-A947-70E740481C1C}">
                <a14:useLocalDpi xmlns:a14="http://schemas.microsoft.com/office/drawing/2010/main" val="0"/>
              </a:ext>
            </a:extLst>
          </a:blip>
          <a:srcRect r="46008"/>
          <a:stretch/>
        </p:blipFill>
        <p:spPr bwMode="auto">
          <a:xfrm>
            <a:off x="327684" y="4652684"/>
            <a:ext cx="1285963" cy="181389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jennifermeehan.files.wordpress.com/2009/02/gospelvaluessticky1.jpg"/>
          <p:cNvPicPr>
            <a:picLocks noChangeAspect="1" noChangeArrowheads="1"/>
          </p:cNvPicPr>
          <p:nvPr/>
        </p:nvPicPr>
        <p:blipFill rotWithShape="1">
          <a:blip r:embed="rId5">
            <a:extLst>
              <a:ext uri="{28A0092B-C50C-407E-A947-70E740481C1C}">
                <a14:useLocalDpi xmlns:a14="http://schemas.microsoft.com/office/drawing/2010/main" val="0"/>
              </a:ext>
            </a:extLst>
          </a:blip>
          <a:srcRect b="11770"/>
          <a:stretch/>
        </p:blipFill>
        <p:spPr bwMode="auto">
          <a:xfrm>
            <a:off x="1909482" y="4861322"/>
            <a:ext cx="1941335" cy="17128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3850817" y="4881361"/>
            <a:ext cx="1954670" cy="1464116"/>
          </a:xfrm>
          <a:prstGeom prst="rect">
            <a:avLst/>
          </a:prstGeom>
        </p:spPr>
      </p:pic>
    </p:spTree>
    <p:extLst>
      <p:ext uri="{BB962C8B-B14F-4D97-AF65-F5344CB8AC3E}">
        <p14:creationId xmlns:p14="http://schemas.microsoft.com/office/powerpoint/2010/main" val="60835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pic>
        <p:nvPicPr>
          <p:cNvPr id="4" name="Picture 3"/>
          <p:cNvPicPr>
            <a:picLocks noChangeAspect="1"/>
          </p:cNvPicPr>
          <p:nvPr/>
        </p:nvPicPr>
        <p:blipFill rotWithShape="1">
          <a:blip r:embed="rId2"/>
          <a:srcRect l="18028" t="16019" r="17469" b="10570"/>
          <a:stretch/>
        </p:blipFill>
        <p:spPr>
          <a:xfrm>
            <a:off x="945217" y="2272553"/>
            <a:ext cx="6185647" cy="4223996"/>
          </a:xfrm>
          <a:prstGeom prst="rect">
            <a:avLst/>
          </a:prstGeom>
        </p:spPr>
      </p:pic>
    </p:spTree>
    <p:extLst>
      <p:ext uri="{BB962C8B-B14F-4D97-AF65-F5344CB8AC3E}">
        <p14:creationId xmlns:p14="http://schemas.microsoft.com/office/powerpoint/2010/main" val="3993656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1065" y="618186"/>
            <a:ext cx="5267459" cy="21250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1" descr="St_Joseph's_logo-fu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804" y="782168"/>
            <a:ext cx="4329112"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631065" y="2907182"/>
            <a:ext cx="8229600" cy="2376488"/>
          </a:xfrm>
          <a:prstGeom prst="rect">
            <a:avLst/>
          </a:prstGeom>
        </p:spPr>
        <p:txBody>
          <a:bodyPr>
            <a:noAutofit/>
          </a:bodyPr>
          <a:lstStyle/>
          <a:p>
            <a:pPr eaLnBrk="1" fontAlgn="auto" hangingPunct="1">
              <a:spcBef>
                <a:spcPct val="20000"/>
              </a:spcBef>
              <a:spcAft>
                <a:spcPts val="0"/>
              </a:spcAft>
              <a:defRPr/>
            </a:pPr>
            <a:r>
              <a:rPr lang="en-GB" sz="2400" b="1" dirty="0">
                <a:solidFill>
                  <a:schemeClr val="bg1"/>
                </a:solidFill>
                <a:latin typeface="+mn-lt"/>
              </a:rPr>
              <a:t>Welcome 			</a:t>
            </a:r>
            <a:r>
              <a:rPr lang="en-GB" sz="2400" b="1" dirty="0" smtClean="0">
                <a:solidFill>
                  <a:schemeClr val="bg1"/>
                </a:solidFill>
                <a:latin typeface="+mn-lt"/>
              </a:rPr>
              <a:t>				</a:t>
            </a:r>
            <a:r>
              <a:rPr lang="en-GB" sz="2400" dirty="0" smtClean="0">
                <a:solidFill>
                  <a:schemeClr val="bg1"/>
                </a:solidFill>
                <a:latin typeface="+mn-lt"/>
              </a:rPr>
              <a:t>Mr </a:t>
            </a:r>
            <a:r>
              <a:rPr lang="en-GB" sz="2400" dirty="0">
                <a:solidFill>
                  <a:schemeClr val="bg1"/>
                </a:solidFill>
                <a:latin typeface="+mn-lt"/>
              </a:rPr>
              <a:t>Woods</a:t>
            </a:r>
          </a:p>
          <a:p>
            <a:pPr eaLnBrk="1" fontAlgn="auto" hangingPunct="1">
              <a:spcBef>
                <a:spcPct val="20000"/>
              </a:spcBef>
              <a:spcAft>
                <a:spcPts val="0"/>
              </a:spcAft>
              <a:defRPr/>
            </a:pPr>
            <a:r>
              <a:rPr lang="en-GB" sz="2400" b="1" dirty="0">
                <a:solidFill>
                  <a:schemeClr val="bg1"/>
                </a:solidFill>
                <a:latin typeface="+mn-lt"/>
              </a:rPr>
              <a:t>Transition			</a:t>
            </a:r>
            <a:r>
              <a:rPr lang="en-GB" sz="2400" b="1" dirty="0" smtClean="0">
                <a:solidFill>
                  <a:schemeClr val="bg1"/>
                </a:solidFill>
                <a:latin typeface="+mn-lt"/>
              </a:rPr>
              <a:t>					</a:t>
            </a:r>
            <a:r>
              <a:rPr lang="en-GB" sz="2400" dirty="0" smtClean="0">
                <a:solidFill>
                  <a:schemeClr val="bg1"/>
                </a:solidFill>
                <a:latin typeface="+mn-lt"/>
              </a:rPr>
              <a:t>Miss </a:t>
            </a:r>
            <a:r>
              <a:rPr lang="en-GB" sz="2400" dirty="0" err="1" smtClean="0">
                <a:solidFill>
                  <a:schemeClr val="bg1"/>
                </a:solidFill>
                <a:latin typeface="+mn-lt"/>
              </a:rPr>
              <a:t>Unsworth</a:t>
            </a:r>
            <a:r>
              <a:rPr lang="en-GB" sz="2400" dirty="0" smtClean="0">
                <a:solidFill>
                  <a:schemeClr val="bg1"/>
                </a:solidFill>
                <a:latin typeface="+mn-lt"/>
              </a:rPr>
              <a:t>-Hughes</a:t>
            </a:r>
            <a:endParaRPr lang="en-GB" sz="2400" dirty="0">
              <a:solidFill>
                <a:schemeClr val="bg1"/>
              </a:solidFill>
              <a:latin typeface="+mn-lt"/>
            </a:endParaRPr>
          </a:p>
          <a:p>
            <a:pPr eaLnBrk="1" fontAlgn="auto" hangingPunct="1">
              <a:spcBef>
                <a:spcPct val="20000"/>
              </a:spcBef>
              <a:spcAft>
                <a:spcPts val="0"/>
              </a:spcAft>
              <a:defRPr/>
            </a:pPr>
            <a:r>
              <a:rPr lang="en-GB" sz="2400" b="1" dirty="0" smtClean="0">
                <a:solidFill>
                  <a:schemeClr val="bg1"/>
                </a:solidFill>
                <a:latin typeface="+mn-lt"/>
              </a:rPr>
              <a:t>Behaviour</a:t>
            </a:r>
            <a:r>
              <a:rPr lang="en-GB" sz="2400" b="1" dirty="0">
                <a:solidFill>
                  <a:schemeClr val="bg1"/>
                </a:solidFill>
                <a:latin typeface="+mn-lt"/>
              </a:rPr>
              <a:t>, Safety &amp; Welfare	</a:t>
            </a:r>
            <a:r>
              <a:rPr lang="en-GB" sz="2400" b="1" dirty="0" smtClean="0">
                <a:solidFill>
                  <a:schemeClr val="bg1"/>
                </a:solidFill>
                <a:latin typeface="+mn-lt"/>
              </a:rPr>
              <a:t>	</a:t>
            </a:r>
            <a:r>
              <a:rPr lang="en-GB" sz="2400" dirty="0" smtClean="0">
                <a:solidFill>
                  <a:schemeClr val="bg1"/>
                </a:solidFill>
                <a:latin typeface="+mn-lt"/>
              </a:rPr>
              <a:t>Mr </a:t>
            </a:r>
            <a:r>
              <a:rPr lang="en-GB" sz="2400" dirty="0" smtClean="0">
                <a:solidFill>
                  <a:schemeClr val="bg1"/>
                </a:solidFill>
                <a:latin typeface="+mn-lt"/>
              </a:rPr>
              <a:t>Singleton</a:t>
            </a:r>
          </a:p>
          <a:p>
            <a:pPr eaLnBrk="1" fontAlgn="auto" hangingPunct="1">
              <a:spcBef>
                <a:spcPct val="20000"/>
              </a:spcBef>
              <a:spcAft>
                <a:spcPts val="0"/>
              </a:spcAft>
              <a:defRPr/>
            </a:pPr>
            <a:r>
              <a:rPr lang="en-GB" sz="2400" b="1" dirty="0" smtClean="0">
                <a:solidFill>
                  <a:schemeClr val="bg1"/>
                </a:solidFill>
              </a:rPr>
              <a:t>Travel &amp; Transport	</a:t>
            </a:r>
            <a:r>
              <a:rPr lang="en-GB" sz="2400" dirty="0" smtClean="0">
                <a:solidFill>
                  <a:schemeClr val="bg1"/>
                </a:solidFill>
              </a:rPr>
              <a:t>				Mr Graham</a:t>
            </a:r>
          </a:p>
          <a:p>
            <a:pPr>
              <a:spcBef>
                <a:spcPct val="20000"/>
              </a:spcBef>
              <a:defRPr/>
            </a:pPr>
            <a:r>
              <a:rPr lang="en-GB" sz="2400" b="1" dirty="0">
                <a:solidFill>
                  <a:schemeClr val="bg1"/>
                </a:solidFill>
              </a:rPr>
              <a:t>The Year Ahead					</a:t>
            </a:r>
            <a:r>
              <a:rPr lang="en-GB" sz="2400" dirty="0">
                <a:solidFill>
                  <a:schemeClr val="bg1"/>
                </a:solidFill>
              </a:rPr>
              <a:t>Mrs </a:t>
            </a:r>
            <a:r>
              <a:rPr lang="en-GB" sz="2400" dirty="0" smtClean="0">
                <a:solidFill>
                  <a:schemeClr val="bg1"/>
                </a:solidFill>
              </a:rPr>
              <a:t>Horridge</a:t>
            </a:r>
            <a:endParaRPr lang="en-GB" sz="2400" dirty="0">
              <a:solidFill>
                <a:schemeClr val="bg1"/>
              </a:solidFill>
              <a:latin typeface="+mn-lt"/>
            </a:endParaRPr>
          </a:p>
          <a:p>
            <a:pPr eaLnBrk="1" fontAlgn="auto" hangingPunct="1">
              <a:spcBef>
                <a:spcPct val="20000"/>
              </a:spcBef>
              <a:spcAft>
                <a:spcPts val="0"/>
              </a:spcAft>
              <a:defRPr/>
            </a:pPr>
            <a:r>
              <a:rPr lang="en-GB" sz="2400" b="1" dirty="0">
                <a:solidFill>
                  <a:schemeClr val="bg1"/>
                </a:solidFill>
                <a:latin typeface="+mn-lt"/>
              </a:rPr>
              <a:t>Your Questions </a:t>
            </a:r>
            <a:r>
              <a:rPr lang="en-GB" sz="2400" b="1" dirty="0" smtClean="0">
                <a:solidFill>
                  <a:schemeClr val="bg1"/>
                </a:solidFill>
                <a:latin typeface="+mn-lt"/>
              </a:rPr>
              <a:t>Answered</a:t>
            </a:r>
            <a:r>
              <a:rPr lang="en-GB" sz="2400" b="1" dirty="0">
                <a:solidFill>
                  <a:schemeClr val="bg1"/>
                </a:solidFill>
                <a:latin typeface="+mn-lt"/>
              </a:rPr>
              <a:t>	</a:t>
            </a:r>
            <a:r>
              <a:rPr lang="en-GB" sz="2400" b="1" dirty="0" smtClean="0">
                <a:solidFill>
                  <a:schemeClr val="bg1"/>
                </a:solidFill>
                <a:latin typeface="+mn-lt"/>
              </a:rPr>
              <a:t>	</a:t>
            </a:r>
            <a:r>
              <a:rPr lang="en-GB" sz="2400" dirty="0" smtClean="0">
                <a:solidFill>
                  <a:schemeClr val="bg1"/>
                </a:solidFill>
                <a:latin typeface="+mn-lt"/>
              </a:rPr>
              <a:t>Mr </a:t>
            </a:r>
            <a:r>
              <a:rPr lang="en-GB" sz="2400" dirty="0">
                <a:solidFill>
                  <a:schemeClr val="bg1"/>
                </a:solidFill>
                <a:latin typeface="+mn-lt"/>
              </a:rPr>
              <a:t>Woods</a:t>
            </a:r>
          </a:p>
          <a:p>
            <a:pPr eaLnBrk="1" fontAlgn="auto" hangingPunct="1">
              <a:spcBef>
                <a:spcPct val="20000"/>
              </a:spcBef>
              <a:spcAft>
                <a:spcPts val="0"/>
              </a:spcAft>
              <a:defRPr/>
            </a:pPr>
            <a:r>
              <a:rPr lang="en-GB" sz="2400" b="1" dirty="0">
                <a:solidFill>
                  <a:schemeClr val="bg1"/>
                </a:solidFill>
                <a:latin typeface="+mn-lt"/>
              </a:rPr>
              <a:t>PSA				</a:t>
            </a:r>
            <a:r>
              <a:rPr lang="en-GB" sz="2400" b="1" dirty="0" smtClean="0">
                <a:solidFill>
                  <a:schemeClr val="bg1"/>
                </a:solidFill>
                <a:latin typeface="+mn-lt"/>
              </a:rPr>
              <a:t>					</a:t>
            </a:r>
            <a:r>
              <a:rPr lang="en-GB" sz="2400" dirty="0" smtClean="0">
                <a:solidFill>
                  <a:schemeClr val="bg1"/>
                </a:solidFill>
                <a:latin typeface="+mn-lt"/>
              </a:rPr>
              <a:t>Mrs </a:t>
            </a:r>
            <a:r>
              <a:rPr lang="en-GB" sz="2400" dirty="0">
                <a:solidFill>
                  <a:schemeClr val="bg1"/>
                </a:solidFill>
                <a:latin typeface="+mn-lt"/>
              </a:rPr>
              <a:t>Jowett</a:t>
            </a:r>
          </a:p>
          <a:p>
            <a:pPr eaLnBrk="1" fontAlgn="auto" hangingPunct="1">
              <a:spcBef>
                <a:spcPct val="20000"/>
              </a:spcBef>
              <a:spcAft>
                <a:spcPts val="0"/>
              </a:spcAft>
              <a:defRPr/>
            </a:pPr>
            <a:r>
              <a:rPr lang="en-GB" sz="2400" b="1" dirty="0">
                <a:solidFill>
                  <a:schemeClr val="bg1"/>
                </a:solidFill>
                <a:latin typeface="+mn-lt"/>
              </a:rPr>
              <a:t>Meet the Form Tutor	</a:t>
            </a:r>
            <a:r>
              <a:rPr lang="en-GB" sz="2400" b="1" dirty="0" smtClean="0">
                <a:solidFill>
                  <a:schemeClr val="bg1"/>
                </a:solidFill>
                <a:latin typeface="+mn-lt"/>
              </a:rPr>
              <a:t>			</a:t>
            </a:r>
            <a:r>
              <a:rPr lang="en-GB" sz="2400" dirty="0" smtClean="0">
                <a:solidFill>
                  <a:schemeClr val="bg1"/>
                </a:solidFill>
                <a:latin typeface="+mn-lt"/>
              </a:rPr>
              <a:t>Year </a:t>
            </a:r>
            <a:r>
              <a:rPr lang="en-GB" sz="2400" dirty="0">
                <a:solidFill>
                  <a:schemeClr val="bg1"/>
                </a:solidFill>
                <a:latin typeface="+mn-lt"/>
              </a:rPr>
              <a:t>7 Form Tutors</a:t>
            </a:r>
          </a:p>
          <a:p>
            <a:pPr algn="ctr" eaLnBrk="1" fontAlgn="auto" hangingPunct="1">
              <a:spcBef>
                <a:spcPct val="20000"/>
              </a:spcBef>
              <a:spcAft>
                <a:spcPts val="0"/>
              </a:spcAft>
              <a:defRPr/>
            </a:pPr>
            <a:endParaRPr lang="en-GB" sz="2800" dirty="0">
              <a:solidFill>
                <a:schemeClr val="bg1"/>
              </a:solidFill>
              <a:latin typeface="+mn-lt"/>
              <a:cs typeface="+mn-cs"/>
            </a:endParaRPr>
          </a:p>
        </p:txBody>
      </p:sp>
    </p:spTree>
    <p:extLst>
      <p:ext uri="{BB962C8B-B14F-4D97-AF65-F5344CB8AC3E}">
        <p14:creationId xmlns:p14="http://schemas.microsoft.com/office/powerpoint/2010/main" val="3818861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School Activities</a:t>
            </a:r>
            <a:endParaRPr lang="en-GB" dirty="0"/>
          </a:p>
        </p:txBody>
      </p:sp>
      <p:sp>
        <p:nvSpPr>
          <p:cNvPr id="3" name="Content Placeholder 2"/>
          <p:cNvSpPr>
            <a:spLocks noGrp="1"/>
          </p:cNvSpPr>
          <p:nvPr>
            <p:ph idx="1"/>
          </p:nvPr>
        </p:nvSpPr>
        <p:spPr>
          <a:xfrm>
            <a:off x="866441" y="2489200"/>
            <a:ext cx="7497630" cy="3530600"/>
          </a:xfrm>
        </p:spPr>
        <p:txBody>
          <a:bodyPr>
            <a:noAutofit/>
          </a:bodyPr>
          <a:lstStyle/>
          <a:p>
            <a:pPr marL="0" indent="0" fontAlgn="base">
              <a:lnSpc>
                <a:spcPct val="120000"/>
              </a:lnSpc>
              <a:buNone/>
            </a:pPr>
            <a:r>
              <a:rPr lang="en-GB" sz="2000" dirty="0" smtClean="0"/>
              <a:t>Use the school website for regularly updated information on school activities such as: </a:t>
            </a:r>
          </a:p>
          <a:p>
            <a:pPr fontAlgn="base">
              <a:lnSpc>
                <a:spcPct val="120000"/>
              </a:lnSpc>
            </a:pPr>
            <a:r>
              <a:rPr lang="en-GB" sz="1600" dirty="0" smtClean="0"/>
              <a:t>Religious </a:t>
            </a:r>
            <a:r>
              <a:rPr lang="en-GB" sz="1600" dirty="0"/>
              <a:t>Retreats</a:t>
            </a:r>
          </a:p>
          <a:p>
            <a:pPr fontAlgn="base">
              <a:lnSpc>
                <a:spcPct val="120000"/>
              </a:lnSpc>
            </a:pPr>
            <a:r>
              <a:rPr lang="en-GB" sz="1600" dirty="0" smtClean="0"/>
              <a:t>Sports </a:t>
            </a:r>
            <a:r>
              <a:rPr lang="en-GB" sz="1600" dirty="0"/>
              <a:t>Visit to Italy</a:t>
            </a:r>
          </a:p>
          <a:p>
            <a:pPr fontAlgn="base">
              <a:lnSpc>
                <a:spcPct val="120000"/>
              </a:lnSpc>
            </a:pPr>
            <a:r>
              <a:rPr lang="en-GB" sz="1600" dirty="0"/>
              <a:t>Ski Course 2017</a:t>
            </a:r>
          </a:p>
          <a:p>
            <a:pPr marL="0" indent="0" fontAlgn="base">
              <a:lnSpc>
                <a:spcPct val="120000"/>
              </a:lnSpc>
              <a:buNone/>
            </a:pPr>
            <a:endParaRPr lang="en-GB" sz="1600" dirty="0"/>
          </a:p>
          <a:p>
            <a:pPr fontAlgn="base">
              <a:lnSpc>
                <a:spcPct val="120000"/>
              </a:lnSpc>
            </a:pPr>
            <a:r>
              <a:rPr lang="en-GB" sz="1600" dirty="0"/>
              <a:t>Fairtrade</a:t>
            </a:r>
          </a:p>
          <a:p>
            <a:pPr fontAlgn="base">
              <a:lnSpc>
                <a:spcPct val="120000"/>
              </a:lnSpc>
            </a:pPr>
            <a:r>
              <a:rPr lang="en-GB" sz="1600" dirty="0"/>
              <a:t>Enrichment 2015-16</a:t>
            </a:r>
          </a:p>
          <a:p>
            <a:pPr fontAlgn="base">
              <a:lnSpc>
                <a:spcPct val="120000"/>
              </a:lnSpc>
            </a:pPr>
            <a:r>
              <a:rPr lang="en-GB" sz="1600" dirty="0"/>
              <a:t>PE Enrichment Timetable Summer 2016</a:t>
            </a:r>
          </a:p>
          <a:p>
            <a:pPr marL="0" indent="0">
              <a:buNone/>
            </a:pPr>
            <a:r>
              <a:rPr lang="en-GB" sz="1600" dirty="0"/>
              <a:t/>
            </a:r>
            <a:br>
              <a:rPr lang="en-GB" sz="1600" dirty="0"/>
            </a:br>
            <a:endParaRPr lang="en-GB" sz="1600" dirty="0"/>
          </a:p>
        </p:txBody>
      </p:sp>
      <p:pic>
        <p:nvPicPr>
          <p:cNvPr id="4" name="Picture 3"/>
          <p:cNvPicPr>
            <a:picLocks noChangeAspect="1"/>
          </p:cNvPicPr>
          <p:nvPr/>
        </p:nvPicPr>
        <p:blipFill rotWithShape="1">
          <a:blip r:embed="rId2"/>
          <a:srcRect l="49008" t="14338" r="19999" b="15992"/>
          <a:stretch/>
        </p:blipFill>
        <p:spPr>
          <a:xfrm>
            <a:off x="5580530" y="3078658"/>
            <a:ext cx="2662517" cy="3591082"/>
          </a:xfrm>
          <a:prstGeom prst="rect">
            <a:avLst/>
          </a:prstGeom>
        </p:spPr>
      </p:pic>
    </p:spTree>
    <p:extLst>
      <p:ext uri="{BB962C8B-B14F-4D97-AF65-F5344CB8AC3E}">
        <p14:creationId xmlns:p14="http://schemas.microsoft.com/office/powerpoint/2010/main" val="2946101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Parent/Carer</a:t>
            </a:r>
            <a:endParaRPr lang="en-GB" dirty="0"/>
          </a:p>
        </p:txBody>
      </p:sp>
      <p:sp>
        <p:nvSpPr>
          <p:cNvPr id="5" name="Content Placeholder 4"/>
          <p:cNvSpPr>
            <a:spLocks noGrp="1"/>
          </p:cNvSpPr>
          <p:nvPr>
            <p:ph idx="1"/>
          </p:nvPr>
        </p:nvSpPr>
        <p:spPr>
          <a:xfrm>
            <a:off x="866441" y="2489199"/>
            <a:ext cx="7723767" cy="4040389"/>
          </a:xfrm>
        </p:spPr>
        <p:txBody>
          <a:bodyPr>
            <a:normAutofit fontScale="92500" lnSpcReduction="20000"/>
          </a:bodyPr>
          <a:lstStyle/>
          <a:p>
            <a:r>
              <a:rPr lang="en-GB" dirty="0" smtClean="0"/>
              <a:t>See that my child takes a full and active part in the spiritual life of St Joseph’s</a:t>
            </a:r>
          </a:p>
          <a:p>
            <a:r>
              <a:rPr lang="en-GB" dirty="0" smtClean="0"/>
              <a:t>See that my child goes to school regularly, on time, properly dressed and properly equipped</a:t>
            </a:r>
          </a:p>
          <a:p>
            <a:r>
              <a:rPr lang="en-GB" dirty="0" smtClean="0"/>
              <a:t>Make the school aware of any concerns or problems that might affect my child’s behaviour</a:t>
            </a:r>
          </a:p>
          <a:p>
            <a:r>
              <a:rPr lang="en-GB" dirty="0" smtClean="0"/>
              <a:t>Support my child with his/her homework and home learning opportunities and ensure my child completes homework on time</a:t>
            </a:r>
          </a:p>
          <a:p>
            <a:r>
              <a:rPr lang="en-GB" dirty="0" smtClean="0"/>
              <a:t>Attend parents’ evenings and discussions about my child’s progress</a:t>
            </a:r>
          </a:p>
          <a:p>
            <a:r>
              <a:rPr lang="en-GB" dirty="0" smtClean="0"/>
              <a:t>Support the school with any disciplinary sanctions</a:t>
            </a:r>
          </a:p>
          <a:p>
            <a:r>
              <a:rPr lang="en-GB" dirty="0" smtClean="0"/>
              <a:t>Support my child in responding positively to the general expectations and regulations of the school </a:t>
            </a:r>
          </a:p>
          <a:p>
            <a:r>
              <a:rPr lang="en-GB" dirty="0" smtClean="0"/>
              <a:t>Monitor my child’s internet usage to comply with e-safety regulations</a:t>
            </a:r>
          </a:p>
          <a:p>
            <a:r>
              <a:rPr lang="en-GB" dirty="0" smtClean="0"/>
              <a:t>Support school with the mobile phone policy</a:t>
            </a:r>
            <a:endParaRPr lang="en-GB" dirty="0"/>
          </a:p>
        </p:txBody>
      </p:sp>
    </p:spTree>
    <p:extLst>
      <p:ext uri="{BB962C8B-B14F-4D97-AF65-F5344CB8AC3E}">
        <p14:creationId xmlns:p14="http://schemas.microsoft.com/office/powerpoint/2010/main" val="3525875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Attendance</a:t>
            </a:r>
            <a:endParaRPr lang="en-GB" dirty="0"/>
          </a:p>
        </p:txBody>
      </p:sp>
      <p:sp>
        <p:nvSpPr>
          <p:cNvPr id="3" name="Content Placeholder 2"/>
          <p:cNvSpPr>
            <a:spLocks noGrp="1"/>
          </p:cNvSpPr>
          <p:nvPr>
            <p:ph idx="1"/>
          </p:nvPr>
        </p:nvSpPr>
        <p:spPr>
          <a:xfrm>
            <a:off x="564776" y="2299447"/>
            <a:ext cx="8269942" cy="4217263"/>
          </a:xfrm>
        </p:spPr>
        <p:txBody>
          <a:bodyPr>
            <a:noAutofit/>
          </a:bodyPr>
          <a:lstStyle/>
          <a:p>
            <a:r>
              <a:rPr lang="en-GB" sz="1600" dirty="0" smtClean="0"/>
              <a:t>Excellent attendance is 97+% attendance </a:t>
            </a:r>
          </a:p>
          <a:p>
            <a:pPr lvl="1"/>
            <a:r>
              <a:rPr lang="en-GB" dirty="0" smtClean="0"/>
              <a:t>95% attendance is 3 months of school missed </a:t>
            </a:r>
          </a:p>
          <a:p>
            <a:r>
              <a:rPr lang="en-GB" sz="1600" dirty="0" smtClean="0"/>
              <a:t>If your child is ill</a:t>
            </a:r>
          </a:p>
          <a:p>
            <a:pPr lvl="1"/>
            <a:r>
              <a:rPr lang="en-GB" dirty="0" smtClean="0"/>
              <a:t>Please contact the office before 8.30am to report their absence</a:t>
            </a:r>
          </a:p>
          <a:p>
            <a:pPr lvl="1"/>
            <a:r>
              <a:rPr lang="en-GB" dirty="0" smtClean="0"/>
              <a:t>Please contact school on every day that your child is absent / provide a note to your child’s form  tutor on their return</a:t>
            </a:r>
          </a:p>
          <a:p>
            <a:pPr lvl="1"/>
            <a:r>
              <a:rPr lang="en-GB" dirty="0" smtClean="0"/>
              <a:t>In school, your child must see Mrs </a:t>
            </a:r>
            <a:r>
              <a:rPr lang="en-GB" dirty="0" err="1" smtClean="0"/>
              <a:t>Horridge</a:t>
            </a:r>
            <a:r>
              <a:rPr lang="en-GB" dirty="0" smtClean="0"/>
              <a:t> to be sent home</a:t>
            </a:r>
          </a:p>
          <a:p>
            <a:pPr lvl="1"/>
            <a:r>
              <a:rPr lang="en-GB" dirty="0" smtClean="0"/>
              <a:t>If your child has a medical appointment and needs to be collected early, please ensure that they have a note in their planner for the form tutor</a:t>
            </a:r>
          </a:p>
          <a:p>
            <a:r>
              <a:rPr lang="en-GB" sz="1600" dirty="0" smtClean="0"/>
              <a:t>Medication must be stored in the school office with relevant documentation: please ask for more information </a:t>
            </a:r>
          </a:p>
          <a:p>
            <a:r>
              <a:rPr lang="en-GB" sz="1600" dirty="0" smtClean="0"/>
              <a:t>Holidays in term time are only authorised in EXCEPTIONAL circumstances and must be applied for in advance</a:t>
            </a:r>
            <a:endParaRPr lang="en-GB" sz="1600" dirty="0"/>
          </a:p>
        </p:txBody>
      </p:sp>
      <p:pic>
        <p:nvPicPr>
          <p:cNvPr id="5122" name="Picture 2" descr="http://www.hamsey.surrey.sch.uk/_files/images/B61420911BE7F53B199625648A1C5BC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6670" y="2242082"/>
            <a:ext cx="2381624" cy="1301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664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Equipment</a:t>
            </a:r>
            <a:endParaRPr lang="en-GB" dirty="0"/>
          </a:p>
        </p:txBody>
      </p:sp>
      <p:sp>
        <p:nvSpPr>
          <p:cNvPr id="3" name="Content Placeholder 2"/>
          <p:cNvSpPr>
            <a:spLocks noGrp="1"/>
          </p:cNvSpPr>
          <p:nvPr>
            <p:ph idx="1"/>
          </p:nvPr>
        </p:nvSpPr>
        <p:spPr>
          <a:xfrm>
            <a:off x="866441" y="2489200"/>
            <a:ext cx="7414674" cy="3530600"/>
          </a:xfrm>
        </p:spPr>
        <p:txBody>
          <a:bodyPr/>
          <a:lstStyle/>
          <a:p>
            <a:r>
              <a:rPr lang="en-GB" dirty="0" smtClean="0"/>
              <a:t>Please ensure your child has the correct equipment for the day ahead</a:t>
            </a:r>
          </a:p>
          <a:p>
            <a:pPr lvl="1"/>
            <a:r>
              <a:rPr lang="en-GB" dirty="0" smtClean="0"/>
              <a:t>Encourage them to pack their bag on the night before</a:t>
            </a:r>
          </a:p>
          <a:p>
            <a:pPr lvl="1"/>
            <a:r>
              <a:rPr lang="en-GB" dirty="0" smtClean="0"/>
              <a:t>Use their planner to support them</a:t>
            </a:r>
          </a:p>
          <a:p>
            <a:r>
              <a:rPr lang="en-GB" dirty="0" smtClean="0"/>
              <a:t>Ensure they have enough lunch money</a:t>
            </a:r>
          </a:p>
          <a:p>
            <a:r>
              <a:rPr lang="en-GB" dirty="0" smtClean="0"/>
              <a:t>Please send them with a coat especially in inclement weather</a:t>
            </a:r>
          </a:p>
          <a:p>
            <a:endParaRPr lang="en-GB" dirty="0" smtClean="0"/>
          </a:p>
          <a:p>
            <a:pPr lvl="1"/>
            <a:endParaRPr lang="en-GB" dirty="0"/>
          </a:p>
        </p:txBody>
      </p:sp>
    </p:spTree>
    <p:extLst>
      <p:ext uri="{BB962C8B-B14F-4D97-AF65-F5344CB8AC3E}">
        <p14:creationId xmlns:p14="http://schemas.microsoft.com/office/powerpoint/2010/main" val="1977343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Uniform</a:t>
            </a:r>
            <a:endParaRPr lang="en-GB" dirty="0"/>
          </a:p>
        </p:txBody>
      </p:sp>
      <p:graphicFrame>
        <p:nvGraphicFramePr>
          <p:cNvPr id="5" name="Content Placeholder 4"/>
          <p:cNvGraphicFramePr>
            <a:graphicFrameLocks noGrp="1"/>
          </p:cNvGraphicFramePr>
          <p:nvPr>
            <p:ph idx="1"/>
            <p:extLst/>
          </p:nvPr>
        </p:nvGraphicFramePr>
        <p:xfrm>
          <a:off x="570038" y="2304514"/>
          <a:ext cx="8136834" cy="2540000"/>
        </p:xfrm>
        <a:graphic>
          <a:graphicData uri="http://schemas.openxmlformats.org/drawingml/2006/table">
            <a:tbl>
              <a:tblPr firstRow="1" bandRow="1">
                <a:tableStyleId>{5C22544A-7EE6-4342-B048-85BDC9FD1C3A}</a:tableStyleId>
              </a:tblPr>
              <a:tblGrid>
                <a:gridCol w="1311966"/>
                <a:gridCol w="2523139"/>
                <a:gridCol w="4301729"/>
              </a:tblGrid>
              <a:tr h="370840">
                <a:tc>
                  <a:txBody>
                    <a:bodyPr/>
                    <a:lstStyle/>
                    <a:p>
                      <a:r>
                        <a:rPr lang="en-GB" sz="2000" dirty="0" smtClean="0"/>
                        <a:t>Item</a:t>
                      </a:r>
                      <a:endParaRPr lang="en-GB" sz="2000" dirty="0"/>
                    </a:p>
                  </a:txBody>
                  <a:tcPr/>
                </a:tc>
                <a:tc>
                  <a:txBody>
                    <a:bodyPr/>
                    <a:lstStyle/>
                    <a:p>
                      <a:r>
                        <a:rPr lang="en-GB" sz="2000" dirty="0" smtClean="0"/>
                        <a:t>Description</a:t>
                      </a:r>
                      <a:endParaRPr lang="en-GB" sz="2000" dirty="0"/>
                    </a:p>
                  </a:txBody>
                  <a:tcPr/>
                </a:tc>
                <a:tc>
                  <a:txBody>
                    <a:bodyPr/>
                    <a:lstStyle/>
                    <a:p>
                      <a:r>
                        <a:rPr lang="en-GB" sz="2000" dirty="0" smtClean="0"/>
                        <a:t>Notes and Exclusions</a:t>
                      </a:r>
                      <a:endParaRPr lang="en-GB" sz="2000" dirty="0"/>
                    </a:p>
                  </a:txBody>
                  <a:tcPr/>
                </a:tc>
              </a:tr>
              <a:tr h="370840">
                <a:tc>
                  <a:txBody>
                    <a:bodyPr/>
                    <a:lstStyle/>
                    <a:p>
                      <a:r>
                        <a:rPr lang="en-GB" sz="1600" b="1" dirty="0" smtClean="0"/>
                        <a:t>Blazer</a:t>
                      </a:r>
                      <a:endParaRPr lang="en-GB" sz="1600" b="1" dirty="0"/>
                    </a:p>
                  </a:txBody>
                  <a:tcPr/>
                </a:tc>
                <a:tc>
                  <a:txBody>
                    <a:bodyPr/>
                    <a:lstStyle/>
                    <a:p>
                      <a:r>
                        <a:rPr lang="en-GB" sz="1600" dirty="0" smtClean="0"/>
                        <a:t>St Joseph’s school blazer with motif</a:t>
                      </a:r>
                      <a:endParaRPr lang="en-GB" sz="1600" dirty="0"/>
                    </a:p>
                  </a:txBody>
                  <a:tcPr/>
                </a:tc>
                <a:tc>
                  <a:txBody>
                    <a:bodyPr/>
                    <a:lstStyle/>
                    <a:p>
                      <a:pPr lvl="0"/>
                      <a:r>
                        <a:rPr lang="en-GB" sz="1600" kern="1200" dirty="0" smtClean="0">
                          <a:solidFill>
                            <a:schemeClr val="dk1"/>
                          </a:solidFill>
                          <a:effectLst/>
                          <a:latin typeface="+mn-lt"/>
                          <a:ea typeface="+mn-ea"/>
                          <a:cs typeface="+mn-cs"/>
                        </a:rPr>
                        <a:t>To be worn</a:t>
                      </a:r>
                      <a:r>
                        <a:rPr lang="en-GB" sz="1600" kern="1200" baseline="0" dirty="0" smtClean="0">
                          <a:solidFill>
                            <a:schemeClr val="dk1"/>
                          </a:solidFill>
                          <a:effectLst/>
                          <a:latin typeface="+mn-lt"/>
                          <a:ea typeface="+mn-ea"/>
                          <a:cs typeface="+mn-cs"/>
                        </a:rPr>
                        <a:t> at all times in the school building, staff permission to remove in lessons</a:t>
                      </a:r>
                      <a:endParaRPr lang="en-GB" sz="1600" kern="1200" dirty="0" smtClean="0">
                        <a:solidFill>
                          <a:schemeClr val="dk1"/>
                        </a:solidFill>
                        <a:effectLst/>
                        <a:latin typeface="+mn-lt"/>
                        <a:ea typeface="+mn-ea"/>
                        <a:cs typeface="+mn-cs"/>
                      </a:endParaRPr>
                    </a:p>
                  </a:txBody>
                  <a:tcPr/>
                </a:tc>
              </a:tr>
              <a:tr h="370840">
                <a:tc>
                  <a:txBody>
                    <a:bodyPr/>
                    <a:lstStyle/>
                    <a:p>
                      <a:r>
                        <a:rPr lang="en-GB" sz="1600" b="1" dirty="0" smtClean="0"/>
                        <a:t>Tie</a:t>
                      </a:r>
                      <a:endParaRPr lang="en-GB" sz="1600" b="1" dirty="0"/>
                    </a:p>
                  </a:txBody>
                  <a:tcPr/>
                </a:tc>
                <a:tc>
                  <a:txBody>
                    <a:bodyPr/>
                    <a:lstStyle/>
                    <a:p>
                      <a:r>
                        <a:rPr lang="en-GB" sz="1600" dirty="0" smtClean="0"/>
                        <a:t>St Joseph’s tie</a:t>
                      </a:r>
                      <a:endParaRPr lang="en-GB" sz="1600" dirty="0"/>
                    </a:p>
                  </a:txBody>
                  <a:tcPr/>
                </a:tc>
                <a:tc>
                  <a:txBody>
                    <a:bodyPr/>
                    <a:lstStyle/>
                    <a:p>
                      <a:r>
                        <a:rPr lang="en-GB" sz="1600" dirty="0" smtClean="0">
                          <a:solidFill>
                            <a:schemeClr val="tx1"/>
                          </a:solidFill>
                        </a:rPr>
                        <a:t>To be worn</a:t>
                      </a:r>
                      <a:r>
                        <a:rPr lang="en-GB" sz="1600" baseline="0" dirty="0" smtClean="0">
                          <a:solidFill>
                            <a:schemeClr val="tx1"/>
                          </a:solidFill>
                        </a:rPr>
                        <a:t> at all times</a:t>
                      </a:r>
                      <a:endParaRPr lang="en-GB" sz="1600" dirty="0">
                        <a:solidFill>
                          <a:schemeClr val="tx1"/>
                        </a:solidFill>
                      </a:endParaRPr>
                    </a:p>
                  </a:txBody>
                  <a:tcPr/>
                </a:tc>
              </a:tr>
              <a:tr h="370840">
                <a:tc>
                  <a:txBody>
                    <a:bodyPr/>
                    <a:lstStyle/>
                    <a:p>
                      <a:r>
                        <a:rPr lang="en-GB" sz="1600" b="1" dirty="0" smtClean="0"/>
                        <a:t>Jumper</a:t>
                      </a:r>
                      <a:endParaRPr lang="en-GB" sz="1600" b="1" dirty="0"/>
                    </a:p>
                  </a:txBody>
                  <a:tcPr/>
                </a:tc>
                <a:tc>
                  <a:txBody>
                    <a:bodyPr/>
                    <a:lstStyle/>
                    <a:p>
                      <a:r>
                        <a:rPr lang="en-GB" sz="1600" dirty="0" smtClean="0"/>
                        <a:t>St Joseph’s school jumper with motif</a:t>
                      </a:r>
                      <a:endParaRPr lang="en-GB" sz="1600" dirty="0"/>
                    </a:p>
                  </a:txBody>
                  <a:tcPr/>
                </a:tc>
                <a:tc>
                  <a:txBody>
                    <a:bodyPr/>
                    <a:lstStyle/>
                    <a:p>
                      <a:r>
                        <a:rPr lang="en-GB" sz="1600" dirty="0" smtClean="0">
                          <a:solidFill>
                            <a:schemeClr val="tx1"/>
                          </a:solidFill>
                        </a:rPr>
                        <a:t>Optional to be worn</a:t>
                      </a:r>
                      <a:r>
                        <a:rPr lang="en-GB" sz="1600" baseline="0" dirty="0" smtClean="0">
                          <a:solidFill>
                            <a:schemeClr val="tx1"/>
                          </a:solidFill>
                        </a:rPr>
                        <a:t> underneath the school blazer</a:t>
                      </a:r>
                      <a:endParaRPr lang="en-GB" sz="1600" dirty="0">
                        <a:solidFill>
                          <a:schemeClr val="tx1"/>
                        </a:solidFill>
                      </a:endParaRPr>
                    </a:p>
                  </a:txBody>
                  <a:tcPr/>
                </a:tc>
              </a:tr>
              <a:tr h="370840">
                <a:tc>
                  <a:txBody>
                    <a:bodyPr/>
                    <a:lstStyle/>
                    <a:p>
                      <a:r>
                        <a:rPr lang="en-GB" sz="1600" b="1" dirty="0" smtClean="0"/>
                        <a:t>Shirt</a:t>
                      </a:r>
                      <a:endParaRPr lang="en-GB" sz="1600" b="1" dirty="0"/>
                    </a:p>
                  </a:txBody>
                  <a:tcPr/>
                </a:tc>
                <a:tc>
                  <a:txBody>
                    <a:bodyPr/>
                    <a:lstStyle/>
                    <a:p>
                      <a:r>
                        <a:rPr lang="en-GB" sz="1600" dirty="0" smtClean="0"/>
                        <a:t>White</a:t>
                      </a:r>
                      <a:r>
                        <a:rPr lang="en-GB" sz="1600" baseline="0" dirty="0" smtClean="0"/>
                        <a:t> school shirt </a:t>
                      </a:r>
                      <a:endParaRPr lang="en-GB" sz="1600" dirty="0"/>
                    </a:p>
                  </a:txBody>
                  <a:tcPr/>
                </a:tc>
                <a:tc>
                  <a:txBody>
                    <a:bodyPr/>
                    <a:lstStyle/>
                    <a:p>
                      <a:endParaRPr lang="en-GB" sz="1600" dirty="0">
                        <a:solidFill>
                          <a:schemeClr val="tx1"/>
                        </a:solidFill>
                      </a:endParaRPr>
                    </a:p>
                  </a:txBody>
                  <a:tcPr/>
                </a:tc>
              </a:tr>
            </a:tbl>
          </a:graphicData>
        </a:graphic>
      </p:graphicFrame>
      <p:pic>
        <p:nvPicPr>
          <p:cNvPr id="7" name="Picture 6"/>
          <p:cNvPicPr>
            <a:picLocks noChangeAspect="1"/>
          </p:cNvPicPr>
          <p:nvPr/>
        </p:nvPicPr>
        <p:blipFill>
          <a:blip r:embed="rId2"/>
          <a:stretch>
            <a:fillRect/>
          </a:stretch>
        </p:blipFill>
        <p:spPr>
          <a:xfrm>
            <a:off x="1202617" y="5034214"/>
            <a:ext cx="1992670" cy="1697754"/>
          </a:xfrm>
          <a:prstGeom prst="rect">
            <a:avLst/>
          </a:prstGeom>
        </p:spPr>
      </p:pic>
      <p:pic>
        <p:nvPicPr>
          <p:cNvPr id="8" name="Picture 7"/>
          <p:cNvPicPr>
            <a:picLocks noChangeAspect="1"/>
          </p:cNvPicPr>
          <p:nvPr/>
        </p:nvPicPr>
        <p:blipFill>
          <a:blip r:embed="rId3"/>
          <a:stretch>
            <a:fillRect/>
          </a:stretch>
        </p:blipFill>
        <p:spPr>
          <a:xfrm>
            <a:off x="3924080" y="4949641"/>
            <a:ext cx="1428750" cy="1866900"/>
          </a:xfrm>
          <a:prstGeom prst="rect">
            <a:avLst/>
          </a:prstGeom>
        </p:spPr>
      </p:pic>
      <p:pic>
        <p:nvPicPr>
          <p:cNvPr id="1026" name="Picture 2" descr="http://www.whittakersschoolwear.co.uk/images/shop/products/44_1_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2045" y="4937105"/>
            <a:ext cx="2496847" cy="172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325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Uniform</a:t>
            </a:r>
            <a:endParaRPr lang="en-GB" dirty="0"/>
          </a:p>
        </p:txBody>
      </p:sp>
      <p:graphicFrame>
        <p:nvGraphicFramePr>
          <p:cNvPr id="5" name="Content Placeholder 4"/>
          <p:cNvGraphicFramePr>
            <a:graphicFrameLocks noGrp="1"/>
          </p:cNvGraphicFramePr>
          <p:nvPr>
            <p:ph idx="1"/>
            <p:extLst/>
          </p:nvPr>
        </p:nvGraphicFramePr>
        <p:xfrm>
          <a:off x="556591" y="2489200"/>
          <a:ext cx="8136834" cy="2529840"/>
        </p:xfrm>
        <a:graphic>
          <a:graphicData uri="http://schemas.openxmlformats.org/drawingml/2006/table">
            <a:tbl>
              <a:tblPr firstRow="1" bandRow="1">
                <a:tableStyleId>{5C22544A-7EE6-4342-B048-85BDC9FD1C3A}</a:tableStyleId>
              </a:tblPr>
              <a:tblGrid>
                <a:gridCol w="1311966"/>
                <a:gridCol w="2523139"/>
                <a:gridCol w="4301729"/>
              </a:tblGrid>
              <a:tr h="370840">
                <a:tc>
                  <a:txBody>
                    <a:bodyPr/>
                    <a:lstStyle/>
                    <a:p>
                      <a:r>
                        <a:rPr lang="en-GB" sz="2000" dirty="0" smtClean="0"/>
                        <a:t>Item</a:t>
                      </a:r>
                      <a:endParaRPr lang="en-GB" sz="2000" dirty="0"/>
                    </a:p>
                  </a:txBody>
                  <a:tcPr/>
                </a:tc>
                <a:tc>
                  <a:txBody>
                    <a:bodyPr/>
                    <a:lstStyle/>
                    <a:p>
                      <a:r>
                        <a:rPr lang="en-GB" sz="2000" dirty="0" smtClean="0"/>
                        <a:t>Description</a:t>
                      </a:r>
                      <a:endParaRPr lang="en-GB" sz="2000" dirty="0"/>
                    </a:p>
                  </a:txBody>
                  <a:tcPr/>
                </a:tc>
                <a:tc>
                  <a:txBody>
                    <a:bodyPr/>
                    <a:lstStyle/>
                    <a:p>
                      <a:r>
                        <a:rPr lang="en-GB" sz="2000" dirty="0" smtClean="0"/>
                        <a:t>Notes and Exclusions</a:t>
                      </a:r>
                      <a:endParaRPr lang="en-GB" sz="2000" dirty="0"/>
                    </a:p>
                  </a:txBody>
                  <a:tcPr/>
                </a:tc>
              </a:tr>
              <a:tr h="370840">
                <a:tc>
                  <a:txBody>
                    <a:bodyPr/>
                    <a:lstStyle/>
                    <a:p>
                      <a:r>
                        <a:rPr lang="en-GB" sz="1600" b="1" dirty="0" smtClean="0"/>
                        <a:t>Skirt</a:t>
                      </a:r>
                      <a:endParaRPr lang="en-GB" sz="1600" b="1" dirty="0"/>
                    </a:p>
                  </a:txBody>
                  <a:tcPr/>
                </a:tc>
                <a:tc>
                  <a:txBody>
                    <a:bodyPr/>
                    <a:lstStyle/>
                    <a:p>
                      <a:r>
                        <a:rPr lang="en-GB" sz="1600" dirty="0" smtClean="0"/>
                        <a:t>Badged  Black skirt of knee length</a:t>
                      </a:r>
                      <a:endParaRPr lang="en-GB" sz="1600" dirty="0"/>
                    </a:p>
                  </a:txBody>
                  <a:tcPr/>
                </a:tc>
                <a:tc>
                  <a:txBody>
                    <a:bodyPr/>
                    <a:lstStyle/>
                    <a:p>
                      <a:pPr lvl="0"/>
                      <a:r>
                        <a:rPr lang="en-GB" sz="1600" kern="1200" dirty="0" smtClean="0">
                          <a:solidFill>
                            <a:schemeClr val="dk1"/>
                          </a:solidFill>
                          <a:effectLst/>
                          <a:latin typeface="+mn-lt"/>
                          <a:ea typeface="+mn-ea"/>
                          <a:cs typeface="+mn-cs"/>
                        </a:rPr>
                        <a:t>No other</a:t>
                      </a:r>
                      <a:r>
                        <a:rPr lang="en-GB" sz="1600" kern="1200" baseline="0" dirty="0" smtClean="0">
                          <a:solidFill>
                            <a:schemeClr val="dk1"/>
                          </a:solidFill>
                          <a:effectLst/>
                          <a:latin typeface="+mn-lt"/>
                          <a:ea typeface="+mn-ea"/>
                          <a:cs typeface="+mn-cs"/>
                        </a:rPr>
                        <a:t> skirt is acceptable</a:t>
                      </a:r>
                      <a:endParaRPr lang="en-GB" sz="1600" kern="1200" dirty="0" smtClean="0">
                        <a:solidFill>
                          <a:schemeClr val="dk1"/>
                        </a:solidFill>
                        <a:effectLst/>
                        <a:latin typeface="+mn-lt"/>
                        <a:ea typeface="+mn-ea"/>
                        <a:cs typeface="+mn-cs"/>
                      </a:endParaRPr>
                    </a:p>
                  </a:txBody>
                  <a:tcPr/>
                </a:tc>
              </a:tr>
              <a:tr h="370840">
                <a:tc>
                  <a:txBody>
                    <a:bodyPr/>
                    <a:lstStyle/>
                    <a:p>
                      <a:r>
                        <a:rPr lang="en-GB" sz="1600" b="1" dirty="0" smtClean="0"/>
                        <a:t>Trousers</a:t>
                      </a:r>
                      <a:endParaRPr lang="en-GB" sz="1600" b="1" dirty="0"/>
                    </a:p>
                  </a:txBody>
                  <a:tcPr/>
                </a:tc>
                <a:tc>
                  <a:txBody>
                    <a:bodyPr/>
                    <a:lstStyle/>
                    <a:p>
                      <a:r>
                        <a:rPr lang="en-GB" sz="1600" dirty="0" smtClean="0"/>
                        <a:t>Black plain </a:t>
                      </a:r>
                      <a:r>
                        <a:rPr lang="en-GB" sz="1600" dirty="0" smtClean="0"/>
                        <a:t>formal school trousers </a:t>
                      </a:r>
                      <a:r>
                        <a:rPr lang="en-GB" sz="1600" dirty="0" smtClean="0"/>
                        <a:t>with a crease</a:t>
                      </a:r>
                      <a:r>
                        <a:rPr lang="en-GB" sz="1600" baseline="0" dirty="0" smtClean="0"/>
                        <a:t> </a:t>
                      </a:r>
                      <a:r>
                        <a:rPr lang="en-GB" sz="1600" dirty="0" smtClean="0"/>
                        <a:t>(can be worn</a:t>
                      </a:r>
                      <a:r>
                        <a:rPr lang="en-GB" sz="1600" baseline="0" dirty="0" smtClean="0"/>
                        <a:t> by girls also)</a:t>
                      </a:r>
                      <a:endParaRPr lang="en-GB" sz="1600" dirty="0"/>
                    </a:p>
                  </a:txBody>
                  <a:tcPr/>
                </a:tc>
                <a:tc>
                  <a:txBody>
                    <a:bodyPr/>
                    <a:lstStyle/>
                    <a:p>
                      <a:r>
                        <a:rPr lang="en-GB" sz="1600" dirty="0" smtClean="0">
                          <a:solidFill>
                            <a:schemeClr val="tx1"/>
                          </a:solidFill>
                        </a:rPr>
                        <a:t>Not</a:t>
                      </a:r>
                      <a:r>
                        <a:rPr lang="en-GB" sz="1600" baseline="0" dirty="0" smtClean="0">
                          <a:solidFill>
                            <a:schemeClr val="tx1"/>
                          </a:solidFill>
                        </a:rPr>
                        <a:t> permitted: </a:t>
                      </a:r>
                    </a:p>
                    <a:p>
                      <a:pPr marL="444500" indent="-269875">
                        <a:buFont typeface="Arial" panose="020B0604020202020204" pitchFamily="34" charset="0"/>
                        <a:buChar char="•"/>
                      </a:pPr>
                      <a:r>
                        <a:rPr lang="en-GB" sz="1600" dirty="0" smtClean="0">
                          <a:solidFill>
                            <a:schemeClr val="tx1"/>
                          </a:solidFill>
                        </a:rPr>
                        <a:t>‘Skinny’ trousers</a:t>
                      </a:r>
                    </a:p>
                    <a:p>
                      <a:pPr marL="444500" indent="-269875">
                        <a:buFont typeface="Arial" panose="020B0604020202020204" pitchFamily="34" charset="0"/>
                        <a:buChar char="•"/>
                      </a:pPr>
                      <a:r>
                        <a:rPr lang="en-GB" sz="1600" dirty="0" smtClean="0">
                          <a:solidFill>
                            <a:schemeClr val="tx1"/>
                          </a:solidFill>
                        </a:rPr>
                        <a:t>Jeans of any description</a:t>
                      </a:r>
                    </a:p>
                    <a:p>
                      <a:pPr marL="444500" indent="-269875">
                        <a:buFont typeface="Arial" panose="020B0604020202020204" pitchFamily="34" charset="0"/>
                        <a:buChar char="•"/>
                      </a:pPr>
                      <a:r>
                        <a:rPr lang="en-GB" sz="1600" dirty="0" smtClean="0">
                          <a:solidFill>
                            <a:schemeClr val="tx1"/>
                          </a:solidFill>
                        </a:rPr>
                        <a:t>Fashion trousers of any description</a:t>
                      </a:r>
                    </a:p>
                    <a:p>
                      <a:pPr marL="444500" indent="-269875">
                        <a:buFont typeface="Arial" panose="020B0604020202020204" pitchFamily="34" charset="0"/>
                        <a:buChar char="•"/>
                      </a:pPr>
                      <a:r>
                        <a:rPr lang="en-GB" sz="1600" dirty="0" smtClean="0">
                          <a:solidFill>
                            <a:schemeClr val="tx1"/>
                          </a:solidFill>
                        </a:rPr>
                        <a:t>Low slung trousers</a:t>
                      </a:r>
                    </a:p>
                    <a:p>
                      <a:endParaRPr lang="en-GB" sz="1600" dirty="0">
                        <a:solidFill>
                          <a:schemeClr val="tx1"/>
                        </a:solidFill>
                      </a:endParaRPr>
                    </a:p>
                  </a:txBody>
                  <a:tcPr/>
                </a:tc>
              </a:tr>
            </a:tbl>
          </a:graphicData>
        </a:graphic>
      </p:graphicFrame>
      <p:pic>
        <p:nvPicPr>
          <p:cNvPr id="3" name="Picture 2"/>
          <p:cNvPicPr>
            <a:picLocks noChangeAspect="1"/>
          </p:cNvPicPr>
          <p:nvPr/>
        </p:nvPicPr>
        <p:blipFill>
          <a:blip r:embed="rId2"/>
          <a:stretch>
            <a:fillRect/>
          </a:stretch>
        </p:blipFill>
        <p:spPr>
          <a:xfrm>
            <a:off x="1283634" y="5099245"/>
            <a:ext cx="1957107" cy="1495230"/>
          </a:xfrm>
          <a:prstGeom prst="rect">
            <a:avLst/>
          </a:prstGeom>
        </p:spPr>
      </p:pic>
      <p:pic>
        <p:nvPicPr>
          <p:cNvPr id="4" name="Picture 3"/>
          <p:cNvPicPr>
            <a:picLocks noChangeAspect="1"/>
          </p:cNvPicPr>
          <p:nvPr/>
        </p:nvPicPr>
        <p:blipFill rotWithShape="1">
          <a:blip r:embed="rId3"/>
          <a:srcRect l="13950" t="15276" r="66242" b="36968"/>
          <a:stretch/>
        </p:blipFill>
        <p:spPr>
          <a:xfrm>
            <a:off x="6911788" y="5059118"/>
            <a:ext cx="1233482" cy="1784358"/>
          </a:xfrm>
          <a:prstGeom prst="rect">
            <a:avLst/>
          </a:prstGeom>
        </p:spPr>
      </p:pic>
    </p:spTree>
    <p:extLst>
      <p:ext uri="{BB962C8B-B14F-4D97-AF65-F5344CB8AC3E}">
        <p14:creationId xmlns:p14="http://schemas.microsoft.com/office/powerpoint/2010/main" val="258559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234" t="51107" r="32860" b="34922"/>
          <a:stretch/>
        </p:blipFill>
        <p:spPr>
          <a:xfrm>
            <a:off x="5189005" y="5597622"/>
            <a:ext cx="3497015" cy="890815"/>
          </a:xfrm>
          <a:prstGeom prst="rect">
            <a:avLst/>
          </a:prstGeom>
        </p:spPr>
      </p:pic>
      <p:sp>
        <p:nvSpPr>
          <p:cNvPr id="2" name="Title 1"/>
          <p:cNvSpPr>
            <a:spLocks noGrp="1"/>
          </p:cNvSpPr>
          <p:nvPr>
            <p:ph type="title"/>
          </p:nvPr>
        </p:nvSpPr>
        <p:spPr/>
        <p:txBody>
          <a:bodyPr/>
          <a:lstStyle/>
          <a:p>
            <a:r>
              <a:rPr lang="en-GB" dirty="0" smtClean="0"/>
              <a:t>Uniform</a:t>
            </a:r>
            <a:endParaRPr lang="en-GB" dirty="0"/>
          </a:p>
        </p:txBody>
      </p:sp>
      <p:graphicFrame>
        <p:nvGraphicFramePr>
          <p:cNvPr id="5" name="Content Placeholder 4"/>
          <p:cNvGraphicFramePr>
            <a:graphicFrameLocks noGrp="1"/>
          </p:cNvGraphicFramePr>
          <p:nvPr>
            <p:ph idx="1"/>
            <p:extLst/>
          </p:nvPr>
        </p:nvGraphicFramePr>
        <p:xfrm>
          <a:off x="549186" y="2304301"/>
          <a:ext cx="8136834" cy="3261360"/>
        </p:xfrm>
        <a:graphic>
          <a:graphicData uri="http://schemas.openxmlformats.org/drawingml/2006/table">
            <a:tbl>
              <a:tblPr firstRow="1" bandRow="1">
                <a:tableStyleId>{5C22544A-7EE6-4342-B048-85BDC9FD1C3A}</a:tableStyleId>
              </a:tblPr>
              <a:tblGrid>
                <a:gridCol w="1311966"/>
                <a:gridCol w="2523139"/>
                <a:gridCol w="4301729"/>
              </a:tblGrid>
              <a:tr h="370840">
                <a:tc>
                  <a:txBody>
                    <a:bodyPr/>
                    <a:lstStyle/>
                    <a:p>
                      <a:r>
                        <a:rPr lang="en-GB" sz="2000" dirty="0" smtClean="0"/>
                        <a:t>Item</a:t>
                      </a:r>
                      <a:endParaRPr lang="en-GB" sz="2000" dirty="0"/>
                    </a:p>
                  </a:txBody>
                  <a:tcPr/>
                </a:tc>
                <a:tc>
                  <a:txBody>
                    <a:bodyPr/>
                    <a:lstStyle/>
                    <a:p>
                      <a:r>
                        <a:rPr lang="en-GB" sz="2000" dirty="0" smtClean="0"/>
                        <a:t>Description</a:t>
                      </a:r>
                      <a:endParaRPr lang="en-GB" sz="2000" dirty="0"/>
                    </a:p>
                  </a:txBody>
                  <a:tcPr/>
                </a:tc>
                <a:tc>
                  <a:txBody>
                    <a:bodyPr/>
                    <a:lstStyle/>
                    <a:p>
                      <a:r>
                        <a:rPr lang="en-GB" sz="2000" dirty="0" smtClean="0"/>
                        <a:t>Notes and Exclusions</a:t>
                      </a:r>
                      <a:endParaRPr lang="en-GB" sz="2000" dirty="0"/>
                    </a:p>
                  </a:txBody>
                  <a:tcPr/>
                </a:tc>
              </a:tr>
              <a:tr h="370840">
                <a:tc>
                  <a:txBody>
                    <a:bodyPr/>
                    <a:lstStyle/>
                    <a:p>
                      <a:r>
                        <a:rPr lang="en-GB" sz="1600" b="1" dirty="0" smtClean="0"/>
                        <a:t>Coats</a:t>
                      </a:r>
                      <a:endParaRPr lang="en-GB" sz="1600" b="1" dirty="0"/>
                    </a:p>
                  </a:txBody>
                  <a:tcPr/>
                </a:tc>
                <a:tc>
                  <a:txBody>
                    <a:bodyPr/>
                    <a:lstStyle/>
                    <a:p>
                      <a:r>
                        <a:rPr lang="en-GB" sz="1600" dirty="0" smtClean="0"/>
                        <a:t>Coats must be black, blue or </a:t>
                      </a:r>
                      <a:r>
                        <a:rPr lang="en-GB" sz="1600" dirty="0" smtClean="0"/>
                        <a:t>grey </a:t>
                      </a:r>
                      <a:r>
                        <a:rPr lang="en-GB" sz="1600" dirty="0" smtClean="0"/>
                        <a:t>in colour</a:t>
                      </a:r>
                      <a:endParaRPr lang="en-GB" sz="1600" dirty="0"/>
                    </a:p>
                  </a:txBody>
                  <a:tcPr/>
                </a:tc>
                <a:tc>
                  <a:txBody>
                    <a:bodyPr/>
                    <a:lstStyle/>
                    <a:p>
                      <a:pPr lvl="0"/>
                      <a:r>
                        <a:rPr lang="en-US" sz="1600" kern="1200" dirty="0" smtClean="0">
                          <a:solidFill>
                            <a:schemeClr val="dk1"/>
                          </a:solidFill>
                          <a:effectLst/>
                          <a:latin typeface="+mn-lt"/>
                          <a:ea typeface="+mn-ea"/>
                          <a:cs typeface="+mn-cs"/>
                        </a:rPr>
                        <a:t>Not permitted:</a:t>
                      </a:r>
                    </a:p>
                    <a:p>
                      <a:pPr marL="285750" lvl="0" indent="-111125">
                        <a:buFont typeface="Arial" panose="020B0604020202020204" pitchFamily="34" charset="0"/>
                        <a:buChar char="•"/>
                      </a:pPr>
                      <a:r>
                        <a:rPr lang="en-US" sz="1600" kern="1200" dirty="0" smtClean="0">
                          <a:solidFill>
                            <a:schemeClr val="dk1"/>
                          </a:solidFill>
                          <a:effectLst/>
                          <a:latin typeface="+mn-lt"/>
                          <a:ea typeface="+mn-ea"/>
                          <a:cs typeface="+mn-cs"/>
                        </a:rPr>
                        <a:t>Hoodies, Track suit or drill suit tops;</a:t>
                      </a:r>
                      <a:endParaRPr lang="en-GB" sz="1600" kern="1200" dirty="0" smtClean="0">
                        <a:solidFill>
                          <a:schemeClr val="dk1"/>
                        </a:solidFill>
                        <a:effectLst/>
                        <a:latin typeface="+mn-lt"/>
                        <a:ea typeface="+mn-ea"/>
                        <a:cs typeface="+mn-cs"/>
                      </a:endParaRPr>
                    </a:p>
                    <a:p>
                      <a:pPr marL="285750" lvl="0" indent="-111125">
                        <a:buFont typeface="Arial" panose="020B0604020202020204" pitchFamily="34" charset="0"/>
                        <a:buChar char="•"/>
                      </a:pPr>
                      <a:r>
                        <a:rPr lang="en-US" sz="1600" kern="1200" dirty="0" smtClean="0">
                          <a:solidFill>
                            <a:schemeClr val="dk1"/>
                          </a:solidFill>
                          <a:effectLst/>
                          <a:latin typeface="+mn-lt"/>
                          <a:ea typeface="+mn-ea"/>
                          <a:cs typeface="+mn-cs"/>
                        </a:rPr>
                        <a:t>Leather or denim coats or jackets;</a:t>
                      </a:r>
                      <a:endParaRPr lang="en-GB" sz="1600" kern="1200" dirty="0" smtClean="0">
                        <a:solidFill>
                          <a:schemeClr val="dk1"/>
                        </a:solidFill>
                        <a:effectLst/>
                        <a:latin typeface="+mn-lt"/>
                        <a:ea typeface="+mn-ea"/>
                        <a:cs typeface="+mn-cs"/>
                      </a:endParaRPr>
                    </a:p>
                    <a:p>
                      <a:pPr marL="285750" lvl="0" indent="-111125">
                        <a:buFont typeface="Arial" panose="020B0604020202020204" pitchFamily="34" charset="0"/>
                        <a:buChar char="•"/>
                      </a:pPr>
                      <a:r>
                        <a:rPr lang="en-US" sz="1600" kern="1200" dirty="0" smtClean="0">
                          <a:solidFill>
                            <a:schemeClr val="dk1"/>
                          </a:solidFill>
                          <a:effectLst/>
                          <a:latin typeface="+mn-lt"/>
                          <a:ea typeface="+mn-ea"/>
                          <a:cs typeface="+mn-cs"/>
                        </a:rPr>
                        <a:t>Combat jackets;</a:t>
                      </a:r>
                      <a:endParaRPr lang="en-GB" sz="1600" kern="1200" dirty="0" smtClean="0">
                        <a:solidFill>
                          <a:schemeClr val="dk1"/>
                        </a:solidFill>
                        <a:effectLst/>
                        <a:latin typeface="+mn-lt"/>
                        <a:ea typeface="+mn-ea"/>
                        <a:cs typeface="+mn-cs"/>
                      </a:endParaRPr>
                    </a:p>
                  </a:txBody>
                  <a:tcPr/>
                </a:tc>
              </a:tr>
              <a:tr h="370840">
                <a:tc>
                  <a:txBody>
                    <a:bodyPr/>
                    <a:lstStyle/>
                    <a:p>
                      <a:r>
                        <a:rPr lang="en-GB" sz="1600" b="1" dirty="0" smtClean="0"/>
                        <a:t>Shoes</a:t>
                      </a:r>
                      <a:endParaRPr lang="en-GB" sz="1600" b="1" dirty="0"/>
                    </a:p>
                  </a:txBody>
                  <a:tcPr/>
                </a:tc>
                <a:tc>
                  <a:txBody>
                    <a:bodyPr/>
                    <a:lstStyle/>
                    <a:p>
                      <a:r>
                        <a:rPr lang="en-GB" sz="1600" dirty="0" smtClean="0"/>
                        <a:t>Plain black shoes are to be worn</a:t>
                      </a:r>
                      <a:endParaRPr lang="en-GB" sz="1600" dirty="0"/>
                    </a:p>
                  </a:txBody>
                  <a:tcPr/>
                </a:tc>
                <a:tc>
                  <a:txBody>
                    <a:bodyPr/>
                    <a:lstStyle/>
                    <a:p>
                      <a:r>
                        <a:rPr lang="en-GB" sz="1600" dirty="0" smtClean="0">
                          <a:solidFill>
                            <a:schemeClr val="tx1"/>
                          </a:solidFill>
                        </a:rPr>
                        <a:t>No fabric footwear allowed</a:t>
                      </a:r>
                    </a:p>
                    <a:p>
                      <a:r>
                        <a:rPr lang="en-GB" sz="1600" dirty="0" smtClean="0">
                          <a:solidFill>
                            <a:schemeClr val="tx1"/>
                          </a:solidFill>
                        </a:rPr>
                        <a:t>The following are NOT acceptable: </a:t>
                      </a:r>
                    </a:p>
                    <a:p>
                      <a:r>
                        <a:rPr lang="en-GB" sz="1600" dirty="0" smtClean="0">
                          <a:solidFill>
                            <a:schemeClr val="tx1"/>
                          </a:solidFill>
                        </a:rPr>
                        <a:t>•	Sporting logos &amp; </a:t>
                      </a:r>
                      <a:r>
                        <a:rPr lang="en-GB" sz="1600" dirty="0" smtClean="0">
                          <a:solidFill>
                            <a:schemeClr val="tx1"/>
                          </a:solidFill>
                        </a:rPr>
                        <a:t>sporting motifs</a:t>
                      </a:r>
                      <a:endParaRPr lang="en-GB" sz="1600" dirty="0" smtClean="0">
                        <a:solidFill>
                          <a:schemeClr val="tx1"/>
                        </a:solidFill>
                      </a:endParaRPr>
                    </a:p>
                    <a:p>
                      <a:r>
                        <a:rPr lang="en-GB" sz="1600" dirty="0" smtClean="0">
                          <a:solidFill>
                            <a:schemeClr val="tx1"/>
                          </a:solidFill>
                        </a:rPr>
                        <a:t>•	Trainers or boots</a:t>
                      </a:r>
                    </a:p>
                    <a:p>
                      <a:r>
                        <a:rPr lang="en-GB" sz="1600" dirty="0" smtClean="0">
                          <a:solidFill>
                            <a:schemeClr val="tx1"/>
                          </a:solidFill>
                        </a:rPr>
                        <a:t>•	Fashion footwear (e.g. Vans / Converse)</a:t>
                      </a:r>
                    </a:p>
                    <a:p>
                      <a:r>
                        <a:rPr lang="en-GB" sz="1600" dirty="0" smtClean="0">
                          <a:solidFill>
                            <a:schemeClr val="tx1"/>
                          </a:solidFill>
                        </a:rPr>
                        <a:t>•	Any other fabric footwear</a:t>
                      </a:r>
                    </a:p>
                  </a:txBody>
                  <a:tcPr/>
                </a:tc>
              </a:tr>
            </a:tbl>
          </a:graphicData>
        </a:graphic>
      </p:graphicFrame>
      <p:pic>
        <p:nvPicPr>
          <p:cNvPr id="3" name="Picture 2"/>
          <p:cNvPicPr>
            <a:picLocks noChangeAspect="1"/>
          </p:cNvPicPr>
          <p:nvPr/>
        </p:nvPicPr>
        <p:blipFill rotWithShape="1">
          <a:blip r:embed="rId3"/>
          <a:srcRect l="34670" t="50368" r="23452" b="36948"/>
          <a:stretch/>
        </p:blipFill>
        <p:spPr>
          <a:xfrm>
            <a:off x="549186" y="5631474"/>
            <a:ext cx="4529389" cy="823113"/>
          </a:xfrm>
          <a:prstGeom prst="rect">
            <a:avLst/>
          </a:prstGeom>
        </p:spPr>
      </p:pic>
    </p:spTree>
    <p:extLst>
      <p:ext uri="{BB962C8B-B14F-4D97-AF65-F5344CB8AC3E}">
        <p14:creationId xmlns:p14="http://schemas.microsoft.com/office/powerpoint/2010/main" val="15531495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338" t="49265" r="25404" b="34191"/>
          <a:stretch/>
        </p:blipFill>
        <p:spPr>
          <a:xfrm>
            <a:off x="5217459" y="5714506"/>
            <a:ext cx="3728758" cy="919420"/>
          </a:xfrm>
          <a:prstGeom prst="rect">
            <a:avLst/>
          </a:prstGeom>
        </p:spPr>
      </p:pic>
      <p:sp>
        <p:nvSpPr>
          <p:cNvPr id="2" name="Title 1"/>
          <p:cNvSpPr>
            <a:spLocks noGrp="1"/>
          </p:cNvSpPr>
          <p:nvPr>
            <p:ph type="title"/>
          </p:nvPr>
        </p:nvSpPr>
        <p:spPr/>
        <p:txBody>
          <a:bodyPr/>
          <a:lstStyle/>
          <a:p>
            <a:r>
              <a:rPr lang="en-GB" dirty="0" smtClean="0"/>
              <a:t>Uniform</a:t>
            </a:r>
            <a:endParaRPr lang="en-GB" dirty="0"/>
          </a:p>
        </p:txBody>
      </p:sp>
      <p:graphicFrame>
        <p:nvGraphicFramePr>
          <p:cNvPr id="5" name="Content Placeholder 4"/>
          <p:cNvGraphicFramePr>
            <a:graphicFrameLocks noGrp="1"/>
          </p:cNvGraphicFramePr>
          <p:nvPr>
            <p:ph idx="1"/>
            <p:extLst/>
          </p:nvPr>
        </p:nvGraphicFramePr>
        <p:xfrm>
          <a:off x="556591" y="2300746"/>
          <a:ext cx="8136834" cy="3169920"/>
        </p:xfrm>
        <a:graphic>
          <a:graphicData uri="http://schemas.openxmlformats.org/drawingml/2006/table">
            <a:tbl>
              <a:tblPr firstRow="1" bandRow="1">
                <a:tableStyleId>{5C22544A-7EE6-4342-B048-85BDC9FD1C3A}</a:tableStyleId>
              </a:tblPr>
              <a:tblGrid>
                <a:gridCol w="1003268"/>
                <a:gridCol w="4171240"/>
                <a:gridCol w="2962326"/>
              </a:tblGrid>
              <a:tr h="370840">
                <a:tc>
                  <a:txBody>
                    <a:bodyPr/>
                    <a:lstStyle/>
                    <a:p>
                      <a:r>
                        <a:rPr lang="en-GB" sz="2000" dirty="0" smtClean="0"/>
                        <a:t>Item</a:t>
                      </a:r>
                      <a:endParaRPr lang="en-GB" sz="2000" dirty="0"/>
                    </a:p>
                  </a:txBody>
                  <a:tcPr/>
                </a:tc>
                <a:tc>
                  <a:txBody>
                    <a:bodyPr/>
                    <a:lstStyle/>
                    <a:p>
                      <a:r>
                        <a:rPr lang="en-GB" sz="2000" smtClean="0"/>
                        <a:t>Description</a:t>
                      </a:r>
                      <a:endParaRPr lang="en-GB" sz="2000" dirty="0"/>
                    </a:p>
                  </a:txBody>
                  <a:tcPr/>
                </a:tc>
                <a:tc>
                  <a:txBody>
                    <a:bodyPr/>
                    <a:lstStyle/>
                    <a:p>
                      <a:r>
                        <a:rPr lang="en-GB" sz="2000" dirty="0" smtClean="0"/>
                        <a:t>Notes and Exclusions</a:t>
                      </a:r>
                      <a:endParaRPr lang="en-GB" sz="2000" dirty="0"/>
                    </a:p>
                  </a:txBody>
                  <a:tcPr/>
                </a:tc>
              </a:tr>
              <a:tr h="370840">
                <a:tc>
                  <a:txBody>
                    <a:bodyPr/>
                    <a:lstStyle/>
                    <a:p>
                      <a:r>
                        <a:rPr lang="en-GB" sz="1600" b="1" dirty="0" smtClean="0"/>
                        <a:t>Bags</a:t>
                      </a:r>
                      <a:endParaRPr lang="en-GB" sz="1600" b="1" dirty="0"/>
                    </a:p>
                  </a:txBody>
                  <a:tcPr/>
                </a:tc>
                <a:tc>
                  <a:txBody>
                    <a:bodyPr/>
                    <a:lstStyle/>
                    <a:p>
                      <a:r>
                        <a:rPr lang="en-GB" sz="1600" dirty="0" smtClean="0"/>
                        <a:t>Bags used for school purpose must be practical and not fashion bags</a:t>
                      </a:r>
                    </a:p>
                    <a:p>
                      <a:r>
                        <a:rPr lang="en-GB" sz="1600" dirty="0" smtClean="0"/>
                        <a:t>Yes…</a:t>
                      </a:r>
                    </a:p>
                    <a:p>
                      <a:pPr marL="268288" indent="-174625"/>
                      <a:r>
                        <a:rPr lang="en-GB" sz="1600" dirty="0" smtClean="0"/>
                        <a:t>•	Sturdy to carry books, equipment and pupil planner without items bending or getting into a poor condition. Be able to fit an A4 file into it.</a:t>
                      </a:r>
                    </a:p>
                    <a:p>
                      <a:pPr marL="268288" indent="-174625"/>
                      <a:r>
                        <a:rPr lang="en-GB" sz="1600" dirty="0" smtClean="0"/>
                        <a:t>•	</a:t>
                      </a:r>
                      <a:r>
                        <a:rPr lang="en-GB" sz="1600" dirty="0" smtClean="0"/>
                        <a:t>Minimal </a:t>
                      </a:r>
                      <a:r>
                        <a:rPr lang="en-GB" sz="1600" dirty="0" smtClean="0"/>
                        <a:t>decoration</a:t>
                      </a:r>
                    </a:p>
                  </a:txBody>
                  <a:tcPr/>
                </a:tc>
                <a:tc>
                  <a:txBody>
                    <a:bodyPr/>
                    <a:lstStyle/>
                    <a:p>
                      <a:pPr lvl="0"/>
                      <a:r>
                        <a:rPr lang="en-GB" sz="1600" kern="1200" dirty="0" smtClean="0">
                          <a:solidFill>
                            <a:schemeClr val="dk1"/>
                          </a:solidFill>
                          <a:effectLst/>
                          <a:latin typeface="+mn-lt"/>
                          <a:ea typeface="+mn-ea"/>
                          <a:cs typeface="+mn-cs"/>
                        </a:rPr>
                        <a:t>No…</a:t>
                      </a:r>
                    </a:p>
                    <a:p>
                      <a:pPr marL="268288" lvl="0" indent="-174625"/>
                      <a:r>
                        <a:rPr lang="en-GB" sz="1600" kern="1200" dirty="0" smtClean="0">
                          <a:solidFill>
                            <a:schemeClr val="dk1"/>
                          </a:solidFill>
                          <a:effectLst/>
                          <a:latin typeface="+mn-lt"/>
                          <a:ea typeface="+mn-ea"/>
                          <a:cs typeface="+mn-cs"/>
                        </a:rPr>
                        <a:t>•	No handbags / fashion bags</a:t>
                      </a:r>
                    </a:p>
                    <a:p>
                      <a:pPr marL="268288" lvl="0" indent="-174625"/>
                      <a:r>
                        <a:rPr lang="en-GB" sz="1600" kern="1200" dirty="0" smtClean="0">
                          <a:solidFill>
                            <a:schemeClr val="dk1"/>
                          </a:solidFill>
                          <a:effectLst/>
                          <a:latin typeface="+mn-lt"/>
                          <a:ea typeface="+mn-ea"/>
                          <a:cs typeface="+mn-cs"/>
                        </a:rPr>
                        <a:t>•	No plastic carrier bags</a:t>
                      </a:r>
                    </a:p>
                    <a:p>
                      <a:pPr marL="268288" lvl="0" indent="-174625"/>
                      <a:r>
                        <a:rPr lang="en-GB" sz="1600" kern="1200" dirty="0" smtClean="0">
                          <a:solidFill>
                            <a:schemeClr val="dk1"/>
                          </a:solidFill>
                          <a:effectLst/>
                          <a:latin typeface="+mn-lt"/>
                          <a:ea typeface="+mn-ea"/>
                          <a:cs typeface="+mn-cs"/>
                        </a:rPr>
                        <a:t>•	No drawstring sports type bags (can be used for P.E. kits but not as a school bag)</a:t>
                      </a:r>
                    </a:p>
                    <a:p>
                      <a:pPr marL="268288" lvl="0" indent="-174625"/>
                      <a:r>
                        <a:rPr lang="en-GB" sz="1600" kern="1200" dirty="0" smtClean="0">
                          <a:solidFill>
                            <a:schemeClr val="dk1"/>
                          </a:solidFill>
                          <a:effectLst/>
                          <a:latin typeface="+mn-lt"/>
                          <a:ea typeface="+mn-ea"/>
                          <a:cs typeface="+mn-cs"/>
                        </a:rPr>
                        <a:t>•	No chains (Health &amp; Safety reasons)</a:t>
                      </a:r>
                    </a:p>
                    <a:p>
                      <a:pPr marL="268288" lvl="0" indent="-174625"/>
                      <a:endParaRPr lang="en-GB" sz="1600" kern="1200" dirty="0" smtClean="0">
                        <a:solidFill>
                          <a:schemeClr val="dk1"/>
                        </a:solidFill>
                        <a:effectLst/>
                        <a:latin typeface="+mn-lt"/>
                        <a:ea typeface="+mn-ea"/>
                        <a:cs typeface="+mn-cs"/>
                      </a:endParaRPr>
                    </a:p>
                  </a:txBody>
                  <a:tcPr/>
                </a:tc>
              </a:tr>
            </a:tbl>
          </a:graphicData>
        </a:graphic>
      </p:graphicFrame>
      <p:pic>
        <p:nvPicPr>
          <p:cNvPr id="3" name="Picture 2"/>
          <p:cNvPicPr>
            <a:picLocks noChangeAspect="1"/>
          </p:cNvPicPr>
          <p:nvPr/>
        </p:nvPicPr>
        <p:blipFill rotWithShape="1">
          <a:blip r:embed="rId3"/>
          <a:srcRect l="34889" t="42463" r="14706" b="41177"/>
          <a:stretch/>
        </p:blipFill>
        <p:spPr>
          <a:xfrm>
            <a:off x="373599" y="5714506"/>
            <a:ext cx="4843860" cy="943333"/>
          </a:xfrm>
          <a:prstGeom prst="rect">
            <a:avLst/>
          </a:prstGeom>
        </p:spPr>
      </p:pic>
    </p:spTree>
    <p:extLst>
      <p:ext uri="{BB962C8B-B14F-4D97-AF65-F5344CB8AC3E}">
        <p14:creationId xmlns:p14="http://schemas.microsoft.com/office/powerpoint/2010/main" val="1700991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Uniform</a:t>
            </a:r>
            <a:endParaRPr lang="en-GB" dirty="0"/>
          </a:p>
        </p:txBody>
      </p:sp>
      <p:graphicFrame>
        <p:nvGraphicFramePr>
          <p:cNvPr id="5" name="Content Placeholder 4"/>
          <p:cNvGraphicFramePr>
            <a:graphicFrameLocks noGrp="1"/>
          </p:cNvGraphicFramePr>
          <p:nvPr>
            <p:ph idx="1"/>
            <p:extLst/>
          </p:nvPr>
        </p:nvGraphicFramePr>
        <p:xfrm>
          <a:off x="556591" y="2489200"/>
          <a:ext cx="8136834" cy="3749040"/>
        </p:xfrm>
        <a:graphic>
          <a:graphicData uri="http://schemas.openxmlformats.org/drawingml/2006/table">
            <a:tbl>
              <a:tblPr firstRow="1" bandRow="1">
                <a:tableStyleId>{5C22544A-7EE6-4342-B048-85BDC9FD1C3A}</a:tableStyleId>
              </a:tblPr>
              <a:tblGrid>
                <a:gridCol w="1311966"/>
                <a:gridCol w="3362349"/>
                <a:gridCol w="3462519"/>
              </a:tblGrid>
              <a:tr h="370840">
                <a:tc>
                  <a:txBody>
                    <a:bodyPr/>
                    <a:lstStyle/>
                    <a:p>
                      <a:r>
                        <a:rPr lang="en-GB" sz="2000" dirty="0" smtClean="0"/>
                        <a:t>Item</a:t>
                      </a:r>
                      <a:endParaRPr lang="en-GB" sz="2000" dirty="0"/>
                    </a:p>
                  </a:txBody>
                  <a:tcPr/>
                </a:tc>
                <a:tc>
                  <a:txBody>
                    <a:bodyPr/>
                    <a:lstStyle/>
                    <a:p>
                      <a:r>
                        <a:rPr lang="en-GB" sz="2000" smtClean="0"/>
                        <a:t>Description</a:t>
                      </a:r>
                      <a:endParaRPr lang="en-GB" sz="2000" dirty="0"/>
                    </a:p>
                  </a:txBody>
                  <a:tcPr/>
                </a:tc>
                <a:tc>
                  <a:txBody>
                    <a:bodyPr/>
                    <a:lstStyle/>
                    <a:p>
                      <a:r>
                        <a:rPr lang="en-GB" sz="2000" smtClean="0"/>
                        <a:t>Notes and Exclusions</a:t>
                      </a:r>
                      <a:endParaRPr lang="en-GB" sz="2000" dirty="0"/>
                    </a:p>
                  </a:txBody>
                  <a:tcPr/>
                </a:tc>
              </a:tr>
              <a:tr h="370840">
                <a:tc>
                  <a:txBody>
                    <a:bodyPr/>
                    <a:lstStyle/>
                    <a:p>
                      <a:r>
                        <a:rPr lang="en-GB" sz="1600" b="1" dirty="0" smtClean="0"/>
                        <a:t>Hair styles</a:t>
                      </a:r>
                      <a:endParaRPr lang="en-GB" sz="1600" b="1" dirty="0"/>
                    </a:p>
                  </a:txBody>
                  <a:tcPr/>
                </a:tc>
                <a:tc>
                  <a:txBody>
                    <a:bodyPr/>
                    <a:lstStyle/>
                    <a:p>
                      <a:r>
                        <a:rPr lang="en-GB" sz="1600" dirty="0" smtClean="0"/>
                        <a:t>Must be conventional</a:t>
                      </a:r>
                      <a:r>
                        <a:rPr lang="en-GB" sz="1600" baseline="0" dirty="0" smtClean="0"/>
                        <a:t> and smart</a:t>
                      </a:r>
                    </a:p>
                    <a:p>
                      <a:r>
                        <a:rPr lang="en-GB" sz="1600" baseline="0" dirty="0" smtClean="0"/>
                        <a:t>Hair longer than shoulder length must be tied </a:t>
                      </a:r>
                      <a:r>
                        <a:rPr lang="en-GB" sz="1600" baseline="0" dirty="0" smtClean="0"/>
                        <a:t>back </a:t>
                      </a:r>
                      <a:r>
                        <a:rPr lang="en-GB" sz="1600" baseline="0" dirty="0" smtClean="0"/>
                        <a:t>with discrete bobble</a:t>
                      </a:r>
                      <a:r>
                        <a:rPr lang="en-GB" sz="1600" baseline="0" dirty="0"/>
                        <a:t>s</a:t>
                      </a:r>
                      <a:endParaRPr lang="en-GB" sz="1600" dirty="0"/>
                    </a:p>
                  </a:txBody>
                  <a:tcPr/>
                </a:tc>
                <a:tc>
                  <a:txBody>
                    <a:bodyPr/>
                    <a:lstStyle/>
                    <a:p>
                      <a:pPr lvl="0"/>
                      <a:r>
                        <a:rPr lang="en-US" sz="1600" kern="1200" dirty="0" smtClean="0">
                          <a:solidFill>
                            <a:schemeClr val="dk1"/>
                          </a:solidFill>
                          <a:effectLst/>
                          <a:latin typeface="+mn-lt"/>
                          <a:ea typeface="+mn-ea"/>
                          <a:cs typeface="+mn-cs"/>
                        </a:rPr>
                        <a:t>No shaved or part shaved styles of hair Excessive ‘volume’ or ‘differential’ styles are not permitted</a:t>
                      </a:r>
                      <a:endParaRPr lang="en-GB" sz="1600" kern="1200" dirty="0" smtClean="0">
                        <a:solidFill>
                          <a:schemeClr val="dk1"/>
                        </a:solidFill>
                        <a:effectLst/>
                        <a:latin typeface="+mn-lt"/>
                        <a:ea typeface="+mn-ea"/>
                        <a:cs typeface="+mn-cs"/>
                      </a:endParaRPr>
                    </a:p>
                    <a:p>
                      <a:pPr lvl="0"/>
                      <a:r>
                        <a:rPr lang="en-US" sz="1600" kern="1200" dirty="0" smtClean="0">
                          <a:solidFill>
                            <a:schemeClr val="dk1"/>
                          </a:solidFill>
                          <a:effectLst/>
                          <a:latin typeface="+mn-lt"/>
                          <a:ea typeface="+mn-ea"/>
                          <a:cs typeface="+mn-cs"/>
                        </a:rPr>
                        <a:t>Hair gel or </a:t>
                      </a:r>
                      <a:r>
                        <a:rPr lang="en-US" sz="1600" kern="1200" dirty="0" err="1" smtClean="0">
                          <a:solidFill>
                            <a:schemeClr val="dk1"/>
                          </a:solidFill>
                          <a:effectLst/>
                          <a:latin typeface="+mn-lt"/>
                          <a:ea typeface="+mn-ea"/>
                          <a:cs typeface="+mn-cs"/>
                        </a:rPr>
                        <a:t>colouring</a:t>
                      </a:r>
                      <a:r>
                        <a:rPr lang="en-US" sz="1600" kern="1200" dirty="0" smtClean="0">
                          <a:solidFill>
                            <a:schemeClr val="dk1"/>
                          </a:solidFill>
                          <a:effectLst/>
                          <a:latin typeface="+mn-lt"/>
                          <a:ea typeface="+mn-ea"/>
                          <a:cs typeface="+mn-cs"/>
                        </a:rPr>
                        <a:t> is not allowed </a:t>
                      </a:r>
                      <a:endParaRPr lang="en-GB" sz="1600" kern="1200" dirty="0" smtClean="0">
                        <a:solidFill>
                          <a:schemeClr val="dk1"/>
                        </a:solidFill>
                        <a:effectLst/>
                        <a:latin typeface="+mn-lt"/>
                        <a:ea typeface="+mn-ea"/>
                        <a:cs typeface="+mn-cs"/>
                      </a:endParaRPr>
                    </a:p>
                    <a:p>
                      <a:pPr lvl="0"/>
                      <a:r>
                        <a:rPr lang="en-US" sz="1600" kern="1200" dirty="0" smtClean="0">
                          <a:solidFill>
                            <a:schemeClr val="dk1"/>
                          </a:solidFill>
                          <a:effectLst/>
                          <a:latin typeface="+mn-lt"/>
                          <a:ea typeface="+mn-ea"/>
                          <a:cs typeface="+mn-cs"/>
                        </a:rPr>
                        <a:t>Hair extensions are not allowed</a:t>
                      </a:r>
                      <a:endParaRPr lang="en-GB" sz="1600" kern="1200" dirty="0" smtClean="0">
                        <a:solidFill>
                          <a:schemeClr val="dk1"/>
                        </a:solidFill>
                        <a:effectLst/>
                        <a:latin typeface="+mn-lt"/>
                        <a:ea typeface="+mn-ea"/>
                        <a:cs typeface="+mn-cs"/>
                      </a:endParaRPr>
                    </a:p>
                    <a:p>
                      <a:pPr lvl="0"/>
                      <a:r>
                        <a:rPr lang="en-US" sz="1600" kern="1200" dirty="0" smtClean="0">
                          <a:solidFill>
                            <a:schemeClr val="dk1"/>
                          </a:solidFill>
                          <a:effectLst/>
                          <a:latin typeface="+mn-lt"/>
                          <a:ea typeface="+mn-ea"/>
                          <a:cs typeface="+mn-cs"/>
                        </a:rPr>
                        <a:t>Boys must be clean shaven</a:t>
                      </a:r>
                      <a:endParaRPr lang="en-GB" sz="1600" kern="1200" dirty="0" smtClean="0">
                        <a:solidFill>
                          <a:schemeClr val="dk1"/>
                        </a:solidFill>
                        <a:effectLst/>
                        <a:latin typeface="+mn-lt"/>
                        <a:ea typeface="+mn-ea"/>
                        <a:cs typeface="+mn-cs"/>
                      </a:endParaRPr>
                    </a:p>
                  </a:txBody>
                  <a:tcPr/>
                </a:tc>
              </a:tr>
              <a:tr h="370840">
                <a:tc>
                  <a:txBody>
                    <a:bodyPr/>
                    <a:lstStyle/>
                    <a:p>
                      <a:r>
                        <a:rPr lang="en-GB" sz="1600" b="1" dirty="0" smtClean="0"/>
                        <a:t>NOT</a:t>
                      </a:r>
                      <a:r>
                        <a:rPr lang="en-GB" sz="1600" b="1" baseline="0" dirty="0" smtClean="0"/>
                        <a:t> ALLOWED</a:t>
                      </a:r>
                      <a:endParaRPr lang="en-GB" sz="1600" b="1" dirty="0"/>
                    </a:p>
                  </a:txBody>
                  <a:tcPr/>
                </a:tc>
                <a:tc>
                  <a:txBody>
                    <a:bodyPr/>
                    <a:lstStyle/>
                    <a:p>
                      <a:pPr lvl="0"/>
                      <a:r>
                        <a:rPr lang="en-US" sz="1600" kern="1200" dirty="0" smtClean="0">
                          <a:solidFill>
                            <a:schemeClr val="dk1"/>
                          </a:solidFill>
                          <a:effectLst/>
                          <a:latin typeface="+mn-lt"/>
                          <a:ea typeface="+mn-ea"/>
                          <a:cs typeface="+mn-cs"/>
                        </a:rPr>
                        <a:t>Make-up, fake tan or hair dye.</a:t>
                      </a:r>
                      <a:endParaRPr lang="en-GB" sz="1600" kern="1200" dirty="0" smtClean="0">
                        <a:solidFill>
                          <a:schemeClr val="dk1"/>
                        </a:solidFill>
                        <a:effectLst/>
                        <a:latin typeface="+mn-lt"/>
                        <a:ea typeface="+mn-ea"/>
                        <a:cs typeface="+mn-cs"/>
                      </a:endParaRPr>
                    </a:p>
                    <a:p>
                      <a:pPr lvl="0"/>
                      <a:r>
                        <a:rPr lang="en-US" sz="1600" kern="1200" dirty="0" err="1" smtClean="0">
                          <a:solidFill>
                            <a:schemeClr val="dk1"/>
                          </a:solidFill>
                          <a:effectLst/>
                          <a:latin typeface="+mn-lt"/>
                          <a:ea typeface="+mn-ea"/>
                          <a:cs typeface="+mn-cs"/>
                        </a:rPr>
                        <a:t>Jewellery</a:t>
                      </a:r>
                      <a:r>
                        <a:rPr lang="en-US" sz="1600" kern="1200" dirty="0" smtClean="0">
                          <a:solidFill>
                            <a:schemeClr val="dk1"/>
                          </a:solidFill>
                          <a:effectLst/>
                          <a:latin typeface="+mn-lt"/>
                          <a:ea typeface="+mn-ea"/>
                          <a:cs typeface="+mn-cs"/>
                        </a:rPr>
                        <a:t> of any kind other than a wristwatch </a:t>
                      </a:r>
                    </a:p>
                    <a:p>
                      <a:pPr lvl="0"/>
                      <a:r>
                        <a:rPr lang="en-US" sz="1600" kern="1200" dirty="0" smtClean="0">
                          <a:solidFill>
                            <a:schemeClr val="dk1"/>
                          </a:solidFill>
                          <a:effectLst/>
                          <a:latin typeface="+mn-lt"/>
                          <a:ea typeface="+mn-ea"/>
                          <a:cs typeface="+mn-cs"/>
                        </a:rPr>
                        <a:t>False nails or nail polish.</a:t>
                      </a:r>
                      <a:endParaRPr lang="en-GB" sz="1600" kern="1200" dirty="0" smtClean="0">
                        <a:solidFill>
                          <a:schemeClr val="dk1"/>
                        </a:solidFill>
                        <a:effectLst/>
                        <a:latin typeface="+mn-lt"/>
                        <a:ea typeface="+mn-ea"/>
                        <a:cs typeface="+mn-cs"/>
                      </a:endParaRPr>
                    </a:p>
                    <a:p>
                      <a:endParaRPr lang="en-GB" sz="1600" dirty="0"/>
                    </a:p>
                  </a:txBody>
                  <a:tcPr/>
                </a:tc>
                <a:tc>
                  <a:txBody>
                    <a:bodyPr/>
                    <a:lstStyle/>
                    <a:p>
                      <a:endParaRPr lang="en-GB" sz="1600" dirty="0">
                        <a:solidFill>
                          <a:srgbClr val="FF0000"/>
                        </a:solidFill>
                      </a:endParaRPr>
                    </a:p>
                  </a:txBody>
                  <a:tcPr/>
                </a:tc>
              </a:tr>
            </a:tbl>
          </a:graphicData>
        </a:graphic>
      </p:graphicFrame>
    </p:spTree>
    <p:extLst>
      <p:ext uri="{BB962C8B-B14F-4D97-AF65-F5344CB8AC3E}">
        <p14:creationId xmlns:p14="http://schemas.microsoft.com/office/powerpoint/2010/main" val="3653753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 Kit</a:t>
            </a:r>
            <a:endParaRPr lang="en-GB" dirty="0"/>
          </a:p>
        </p:txBody>
      </p:sp>
      <p:graphicFrame>
        <p:nvGraphicFramePr>
          <p:cNvPr id="8" name="Content Placeholder 7"/>
          <p:cNvGraphicFramePr>
            <a:graphicFrameLocks noGrp="1"/>
          </p:cNvGraphicFramePr>
          <p:nvPr>
            <p:ph idx="1"/>
            <p:extLst/>
          </p:nvPr>
        </p:nvGraphicFramePr>
        <p:xfrm>
          <a:off x="532818" y="2381623"/>
          <a:ext cx="8054790" cy="2792730"/>
        </p:xfrm>
        <a:graphic>
          <a:graphicData uri="http://schemas.openxmlformats.org/drawingml/2006/table">
            <a:tbl>
              <a:tblPr firstRow="1" bandRow="1">
                <a:tableStyleId>{5C22544A-7EE6-4342-B048-85BDC9FD1C3A}</a:tableStyleId>
              </a:tblPr>
              <a:tblGrid>
                <a:gridCol w="4027395"/>
                <a:gridCol w="4027395"/>
              </a:tblGrid>
              <a:tr h="370840">
                <a:tc>
                  <a:txBody>
                    <a:bodyPr/>
                    <a:lstStyle/>
                    <a:p>
                      <a:r>
                        <a:rPr lang="en-GB" dirty="0" smtClean="0"/>
                        <a:t>Boys</a:t>
                      </a:r>
                      <a:endParaRPr lang="en-GB" dirty="0"/>
                    </a:p>
                  </a:txBody>
                  <a:tcPr/>
                </a:tc>
                <a:tc>
                  <a:txBody>
                    <a:bodyPr/>
                    <a:lstStyle/>
                    <a:p>
                      <a:r>
                        <a:rPr lang="en-GB" dirty="0" smtClean="0"/>
                        <a:t>Girls</a:t>
                      </a:r>
                      <a:endParaRPr lang="en-GB" dirty="0"/>
                    </a:p>
                  </a:txBody>
                  <a:tcPr/>
                </a:tc>
              </a:tr>
              <a:tr h="370840">
                <a:tc>
                  <a:txBody>
                    <a:bodyPr/>
                    <a:lstStyle/>
                    <a:p>
                      <a:pPr>
                        <a:spcAft>
                          <a:spcPts val="0"/>
                        </a:spcAft>
                      </a:pPr>
                      <a:r>
                        <a:rPr lang="en-GB" sz="1800" b="0" dirty="0">
                          <a:solidFill>
                            <a:schemeClr val="tx1"/>
                          </a:solidFill>
                          <a:effectLst/>
                        </a:rPr>
                        <a:t>Yellow Football Shirt </a:t>
                      </a:r>
                      <a:endParaRPr lang="en-GB"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en-GB" sz="1800" dirty="0">
                          <a:solidFill>
                            <a:schemeClr val="tx1"/>
                          </a:solidFill>
                          <a:effectLst/>
                        </a:rPr>
                        <a:t>Yellow Polo Shirt</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370840">
                <a:tc>
                  <a:txBody>
                    <a:bodyPr/>
                    <a:lstStyle/>
                    <a:p>
                      <a:pPr>
                        <a:spcAft>
                          <a:spcPts val="0"/>
                        </a:spcAft>
                      </a:pPr>
                      <a:r>
                        <a:rPr lang="en-GB" sz="1800" b="0" dirty="0">
                          <a:solidFill>
                            <a:schemeClr val="tx1"/>
                          </a:solidFill>
                          <a:effectLst/>
                        </a:rPr>
                        <a:t>Royal Blue Shorts </a:t>
                      </a:r>
                      <a:endParaRPr lang="en-GB"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en-GB" sz="1800" dirty="0">
                          <a:solidFill>
                            <a:schemeClr val="tx1"/>
                          </a:solidFill>
                          <a:effectLst/>
                        </a:rPr>
                        <a:t>Royal Blue Shorts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370840">
                <a:tc>
                  <a:txBody>
                    <a:bodyPr/>
                    <a:lstStyle/>
                    <a:p>
                      <a:pPr>
                        <a:spcAft>
                          <a:spcPts val="0"/>
                        </a:spcAft>
                      </a:pPr>
                      <a:r>
                        <a:rPr lang="en-GB" sz="1800" b="0" dirty="0">
                          <a:solidFill>
                            <a:schemeClr val="tx1"/>
                          </a:solidFill>
                          <a:effectLst/>
                        </a:rPr>
                        <a:t>Yellow Socks </a:t>
                      </a:r>
                      <a:endParaRPr lang="en-GB"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en-GB" sz="1800" dirty="0" smtClean="0">
                          <a:solidFill>
                            <a:schemeClr val="tx1"/>
                          </a:solidFill>
                          <a:effectLst/>
                        </a:rPr>
                        <a:t>Yellow </a:t>
                      </a:r>
                      <a:r>
                        <a:rPr lang="en-GB" sz="1800" dirty="0">
                          <a:solidFill>
                            <a:schemeClr val="tx1"/>
                          </a:solidFill>
                          <a:effectLst/>
                        </a:rPr>
                        <a:t>Socks</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370840">
                <a:tc>
                  <a:txBody>
                    <a:bodyPr/>
                    <a:lstStyle/>
                    <a:p>
                      <a:pPr>
                        <a:spcAft>
                          <a:spcPts val="0"/>
                        </a:spcAft>
                      </a:pPr>
                      <a:r>
                        <a:rPr lang="en-GB" sz="1800" b="0" i="1" dirty="0">
                          <a:solidFill>
                            <a:schemeClr val="tx1"/>
                          </a:solidFill>
                          <a:effectLst/>
                        </a:rPr>
                        <a:t>Optional </a:t>
                      </a:r>
                      <a:r>
                        <a:rPr lang="en-GB" sz="1800" b="0" dirty="0">
                          <a:solidFill>
                            <a:schemeClr val="tx1"/>
                          </a:solidFill>
                          <a:effectLst/>
                        </a:rPr>
                        <a:t>Waterproof</a:t>
                      </a:r>
                      <a:endParaRPr lang="en-GB"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en-GB" sz="1800" i="1" dirty="0">
                          <a:solidFill>
                            <a:schemeClr val="tx1"/>
                          </a:solidFill>
                          <a:effectLst/>
                        </a:rPr>
                        <a:t>Optional </a:t>
                      </a:r>
                      <a:r>
                        <a:rPr lang="en-GB" sz="1800" dirty="0">
                          <a:solidFill>
                            <a:schemeClr val="tx1"/>
                          </a:solidFill>
                          <a:effectLst/>
                        </a:rPr>
                        <a:t>Zip-thru performance top </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370840">
                <a:tc>
                  <a:txBody>
                    <a:bodyPr/>
                    <a:lstStyle/>
                    <a:p>
                      <a:pPr>
                        <a:spcAft>
                          <a:spcPts val="0"/>
                        </a:spcAft>
                      </a:pPr>
                      <a:r>
                        <a:rPr lang="en-GB" sz="1800" b="0" i="1" dirty="0">
                          <a:solidFill>
                            <a:schemeClr val="tx1"/>
                          </a:solidFill>
                          <a:effectLst/>
                        </a:rPr>
                        <a:t>Optional </a:t>
                      </a:r>
                      <a:r>
                        <a:rPr lang="en-GB" sz="1800" b="0" dirty="0">
                          <a:solidFill>
                            <a:schemeClr val="tx1"/>
                          </a:solidFill>
                          <a:effectLst/>
                        </a:rPr>
                        <a:t>Royal Blue Football Shirt</a:t>
                      </a:r>
                      <a:endParaRPr lang="en-GB"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en-GB" sz="1800" i="1" dirty="0">
                          <a:solidFill>
                            <a:schemeClr val="tx1"/>
                          </a:solidFill>
                          <a:effectLst/>
                        </a:rPr>
                        <a:t>Optional </a:t>
                      </a:r>
                      <a:r>
                        <a:rPr lang="en-GB" sz="1800" dirty="0">
                          <a:solidFill>
                            <a:schemeClr val="tx1"/>
                          </a:solidFill>
                          <a:effectLst/>
                        </a:rPr>
                        <a:t>Waterproof</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r>
              <a:tr h="370840">
                <a:tc>
                  <a:txBody>
                    <a:bodyPr/>
                    <a:lstStyle/>
                    <a:p>
                      <a:pPr>
                        <a:spcAft>
                          <a:spcPts val="0"/>
                        </a:spcAft>
                      </a:pPr>
                      <a:r>
                        <a:rPr lang="en-GB" sz="1800" b="0" dirty="0" smtClean="0">
                          <a:solidFill>
                            <a:schemeClr val="tx1"/>
                          </a:solidFill>
                          <a:effectLst/>
                          <a:latin typeface="+mn-lt"/>
                          <a:ea typeface="Calibri" panose="020F0502020204030204" pitchFamily="34" charset="0"/>
                          <a:cs typeface="Times New Roman" panose="02020603050405020304" pitchFamily="18" charset="0"/>
                        </a:rPr>
                        <a:t>Training Shoes, Football Boots, Shin Pads, White socks.</a:t>
                      </a:r>
                      <a:endParaRPr lang="en-GB" sz="1800" b="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c>
                  <a:txBody>
                    <a:bodyPr/>
                    <a:lstStyle/>
                    <a:p>
                      <a:pPr>
                        <a:spcAft>
                          <a:spcPts val="0"/>
                        </a:spcAft>
                      </a:pPr>
                      <a:r>
                        <a:rPr lang="en-GB" sz="1800" dirty="0" smtClean="0">
                          <a:latin typeface="+mn-lt"/>
                        </a:rPr>
                        <a:t>Training Shoes, White socks, Shin pads.</a:t>
                      </a:r>
                      <a:endParaRPr lang="en-GB" sz="1800" dirty="0">
                        <a:solidFill>
                          <a:schemeClr val="tx1"/>
                        </a:solidFill>
                        <a:effectLst/>
                        <a:latin typeface="+mn-lt"/>
                        <a:ea typeface="Calibri" panose="020F0502020204030204" pitchFamily="34" charset="0"/>
                        <a:cs typeface="Times New Roman" panose="02020603050405020304" pitchFamily="18" charset="0"/>
                      </a:endParaRPr>
                    </a:p>
                  </a:txBody>
                  <a:tcPr marL="9525" marR="9525" marT="9525" marB="9525" anchor="ctr"/>
                </a:tc>
              </a:tr>
            </a:tbl>
          </a:graphicData>
        </a:graphic>
      </p:graphicFrame>
      <p:pic>
        <p:nvPicPr>
          <p:cNvPr id="2051" name="Picture 3" descr="http://www.whittakersschoolwear.co.uk/images/shop/products/769_1_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847" y="5248373"/>
            <a:ext cx="1356327" cy="130207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www.whittakersschoolwear.co.uk/images/shop/products/774_1_m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777" y="5242852"/>
            <a:ext cx="1143002" cy="130759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www.whittakersschoolwear.co.uk/images/shop/products/776_1_m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319" y="5245455"/>
            <a:ext cx="932834" cy="1414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429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Mission Statement</a:t>
            </a:r>
            <a:endParaRPr lang="en-GB" dirty="0"/>
          </a:p>
        </p:txBody>
      </p:sp>
      <p:sp>
        <p:nvSpPr>
          <p:cNvPr id="3" name="Content Placeholder 2"/>
          <p:cNvSpPr>
            <a:spLocks noGrp="1"/>
          </p:cNvSpPr>
          <p:nvPr>
            <p:ph idx="1"/>
          </p:nvPr>
        </p:nvSpPr>
        <p:spPr>
          <a:xfrm>
            <a:off x="866441" y="2489200"/>
            <a:ext cx="7285886" cy="3530600"/>
          </a:xfrm>
        </p:spPr>
        <p:txBody>
          <a:bodyPr>
            <a:noAutofit/>
          </a:bodyPr>
          <a:lstStyle/>
          <a:p>
            <a:pPr marL="0" indent="0">
              <a:lnSpc>
                <a:spcPct val="150000"/>
              </a:lnSpc>
              <a:buNone/>
            </a:pPr>
            <a:r>
              <a:rPr lang="en-GB" sz="2200" i="1" dirty="0"/>
              <a:t>“Our school is a community where Jesus Christ is our role model and his message the guiding principle behind all we do. Every member of our community is responsible for creating an environment that is caring, fair and respectful of each individual. We develop our potential, celebrate our talents and go forward together in faith.”</a:t>
            </a:r>
            <a:endParaRPr lang="en-GB" sz="2200" dirty="0"/>
          </a:p>
        </p:txBody>
      </p:sp>
    </p:spTree>
    <p:extLst>
      <p:ext uri="{BB962C8B-B14F-4D97-AF65-F5344CB8AC3E}">
        <p14:creationId xmlns:p14="http://schemas.microsoft.com/office/powerpoint/2010/main" val="1735985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Purchasing Uniform</a:t>
            </a:r>
            <a:endParaRPr lang="en-GB" dirty="0"/>
          </a:p>
        </p:txBody>
      </p:sp>
      <p:sp>
        <p:nvSpPr>
          <p:cNvPr id="3" name="Content Placeholder 2"/>
          <p:cNvSpPr>
            <a:spLocks noGrp="1"/>
          </p:cNvSpPr>
          <p:nvPr>
            <p:ph idx="1"/>
          </p:nvPr>
        </p:nvSpPr>
        <p:spPr>
          <a:xfrm>
            <a:off x="866441" y="2489200"/>
            <a:ext cx="7524524" cy="3830918"/>
          </a:xfrm>
        </p:spPr>
        <p:txBody>
          <a:bodyPr>
            <a:normAutofit/>
          </a:bodyPr>
          <a:lstStyle/>
          <a:p>
            <a:pPr marL="0" indent="0" fontAlgn="base">
              <a:buNone/>
            </a:pPr>
            <a:r>
              <a:rPr lang="en-GB" dirty="0"/>
              <a:t>The distinctive elements of the uniform and PE kit are obtainable from three different suppliers:</a:t>
            </a:r>
          </a:p>
          <a:p>
            <a:pPr lvl="1" fontAlgn="base"/>
            <a:r>
              <a:rPr lang="en-GB" sz="1800" b="1" dirty="0"/>
              <a:t>Contract </a:t>
            </a:r>
            <a:r>
              <a:rPr lang="en-GB" sz="1800" b="1" dirty="0" err="1"/>
              <a:t>Schoolwear</a:t>
            </a:r>
            <a:r>
              <a:rPr lang="en-GB" sz="1800" dirty="0"/>
              <a:t> by Mr Lucas (01204) 62464</a:t>
            </a:r>
          </a:p>
          <a:p>
            <a:pPr lvl="1" fontAlgn="base"/>
            <a:r>
              <a:rPr lang="en-GB" sz="1800" b="1" dirty="0"/>
              <a:t>Andrew Leach’s Sports and </a:t>
            </a:r>
            <a:r>
              <a:rPr lang="en-GB" sz="1800" b="1" dirty="0" err="1"/>
              <a:t>Schoolwear</a:t>
            </a:r>
            <a:r>
              <a:rPr lang="en-GB" sz="1800" dirty="0"/>
              <a:t> in </a:t>
            </a:r>
            <a:r>
              <a:rPr lang="en-GB" sz="1800" dirty="0" err="1"/>
              <a:t>Horwich</a:t>
            </a:r>
            <a:r>
              <a:rPr lang="en-GB" sz="1800" dirty="0"/>
              <a:t> (01204) 697624</a:t>
            </a:r>
          </a:p>
          <a:p>
            <a:pPr lvl="1" fontAlgn="base"/>
            <a:r>
              <a:rPr lang="en-GB" sz="1800" b="1" dirty="0" err="1"/>
              <a:t>Whittakers</a:t>
            </a:r>
            <a:r>
              <a:rPr lang="en-GB" sz="1800" b="1" dirty="0"/>
              <a:t> </a:t>
            </a:r>
            <a:r>
              <a:rPr lang="en-GB" sz="1800" b="1" dirty="0" err="1"/>
              <a:t>Schoolwear</a:t>
            </a:r>
            <a:r>
              <a:rPr lang="en-GB" sz="1800" b="1" dirty="0"/>
              <a:t> in association with Parkers </a:t>
            </a:r>
            <a:r>
              <a:rPr lang="en-GB" sz="1800" dirty="0"/>
              <a:t>in Bolton (01204) </a:t>
            </a:r>
            <a:r>
              <a:rPr lang="en-GB" sz="1800" dirty="0" smtClean="0"/>
              <a:t>389485</a:t>
            </a:r>
          </a:p>
          <a:p>
            <a:pPr fontAlgn="base"/>
            <a:endParaRPr lang="en-GB" sz="600" dirty="0"/>
          </a:p>
          <a:p>
            <a:pPr marL="0" indent="0" fontAlgn="base">
              <a:buNone/>
            </a:pPr>
            <a:r>
              <a:rPr lang="en-GB" dirty="0" smtClean="0"/>
              <a:t>All details on the school website</a:t>
            </a:r>
          </a:p>
          <a:p>
            <a:pPr marL="0" indent="0" fontAlgn="base">
              <a:buNone/>
            </a:pPr>
            <a:r>
              <a:rPr lang="en-GB" dirty="0" smtClean="0"/>
              <a:t>Order forms for PE kit are in your parent packs: return by Wed 20</a:t>
            </a:r>
            <a:r>
              <a:rPr lang="en-GB" baseline="30000" dirty="0" smtClean="0"/>
              <a:t>th</a:t>
            </a:r>
            <a:r>
              <a:rPr lang="en-GB" dirty="0" smtClean="0"/>
              <a:t> July</a:t>
            </a:r>
            <a:endParaRPr lang="en-GB" dirty="0"/>
          </a:p>
          <a:p>
            <a:endParaRPr lang="en-GB" dirty="0"/>
          </a:p>
        </p:txBody>
      </p:sp>
    </p:spTree>
    <p:extLst>
      <p:ext uri="{BB962C8B-B14F-4D97-AF65-F5344CB8AC3E}">
        <p14:creationId xmlns:p14="http://schemas.microsoft.com/office/powerpoint/2010/main" val="3150847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pic>
        <p:nvPicPr>
          <p:cNvPr id="4" name="Picture 3"/>
          <p:cNvPicPr>
            <a:picLocks noChangeAspect="1"/>
          </p:cNvPicPr>
          <p:nvPr/>
        </p:nvPicPr>
        <p:blipFill rotWithShape="1">
          <a:blip r:embed="rId2"/>
          <a:srcRect l="18028" t="16019" r="17469" b="10570"/>
          <a:stretch/>
        </p:blipFill>
        <p:spPr>
          <a:xfrm>
            <a:off x="282390" y="2259105"/>
            <a:ext cx="4249269" cy="2901701"/>
          </a:xfrm>
          <a:prstGeom prst="rect">
            <a:avLst/>
          </a:prstGeom>
        </p:spPr>
      </p:pic>
      <p:sp>
        <p:nvSpPr>
          <p:cNvPr id="5" name="TextBox 4"/>
          <p:cNvSpPr txBox="1"/>
          <p:nvPr/>
        </p:nvSpPr>
        <p:spPr>
          <a:xfrm>
            <a:off x="4800600" y="2568388"/>
            <a:ext cx="3724835" cy="646331"/>
          </a:xfrm>
          <a:prstGeom prst="rect">
            <a:avLst/>
          </a:prstGeom>
          <a:noFill/>
        </p:spPr>
        <p:txBody>
          <a:bodyPr wrap="square" rtlCol="0">
            <a:spAutoFit/>
          </a:bodyPr>
          <a:lstStyle/>
          <a:p>
            <a:r>
              <a:rPr lang="en-GB" dirty="0" smtClean="0"/>
              <a:t>Your should use this to monitor your child’s homework</a:t>
            </a:r>
            <a:endParaRPr lang="en-GB" dirty="0"/>
          </a:p>
        </p:txBody>
      </p:sp>
      <p:sp>
        <p:nvSpPr>
          <p:cNvPr id="7" name="TextBox 6"/>
          <p:cNvSpPr txBox="1"/>
          <p:nvPr/>
        </p:nvSpPr>
        <p:spPr>
          <a:xfrm>
            <a:off x="282390" y="5160806"/>
            <a:ext cx="3724835" cy="1477328"/>
          </a:xfrm>
          <a:prstGeom prst="rect">
            <a:avLst/>
          </a:prstGeom>
          <a:noFill/>
        </p:spPr>
        <p:txBody>
          <a:bodyPr wrap="square" rtlCol="0">
            <a:spAutoFit/>
          </a:bodyPr>
          <a:lstStyle/>
          <a:p>
            <a:r>
              <a:rPr lang="en-GB" dirty="0" smtClean="0"/>
              <a:t>You MUST sign your child’s diary EVERY WEEK.</a:t>
            </a:r>
          </a:p>
          <a:p>
            <a:r>
              <a:rPr lang="en-GB" dirty="0" smtClean="0"/>
              <a:t>This is also a key method of communication between school and home </a:t>
            </a:r>
            <a:endParaRPr lang="en-GB"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42"/>
          <a:stretch/>
        </p:blipFill>
        <p:spPr bwMode="auto">
          <a:xfrm>
            <a:off x="4214158" y="3220179"/>
            <a:ext cx="4739341" cy="3417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103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069752"/>
            <a:ext cx="7773338" cy="598867"/>
          </a:xfrm>
        </p:spPr>
        <p:txBody>
          <a:bodyPr/>
          <a:lstStyle/>
          <a:p>
            <a:r>
              <a:rPr lang="en-GB" dirty="0" smtClean="0"/>
              <a:t>Reward System </a:t>
            </a:r>
            <a:endParaRPr lang="en-GB" dirty="0"/>
          </a:p>
        </p:txBody>
      </p:sp>
      <p:pic>
        <p:nvPicPr>
          <p:cNvPr id="3" name="Picture 2"/>
          <p:cNvPicPr>
            <a:picLocks noChangeAspect="1"/>
          </p:cNvPicPr>
          <p:nvPr/>
        </p:nvPicPr>
        <p:blipFill rotWithShape="1">
          <a:blip r:embed="rId2"/>
          <a:srcRect l="5622" t="11576" r="6480" b="13776"/>
          <a:stretch/>
        </p:blipFill>
        <p:spPr>
          <a:xfrm>
            <a:off x="283336" y="2453235"/>
            <a:ext cx="8577329" cy="4095482"/>
          </a:xfrm>
          <a:prstGeom prst="rect">
            <a:avLst/>
          </a:prstGeom>
        </p:spPr>
      </p:pic>
    </p:spTree>
    <p:extLst>
      <p:ext uri="{BB962C8B-B14F-4D97-AF65-F5344CB8AC3E}">
        <p14:creationId xmlns:p14="http://schemas.microsoft.com/office/powerpoint/2010/main" val="345076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1079411"/>
            <a:ext cx="7773338" cy="676143"/>
          </a:xfrm>
        </p:spPr>
        <p:txBody>
          <a:bodyPr>
            <a:normAutofit/>
          </a:bodyPr>
          <a:lstStyle/>
          <a:p>
            <a:r>
              <a:rPr lang="en-GB" dirty="0" smtClean="0"/>
              <a:t>Reward System</a:t>
            </a:r>
            <a:endParaRPr lang="en-GB" dirty="0"/>
          </a:p>
        </p:txBody>
      </p:sp>
      <p:pic>
        <p:nvPicPr>
          <p:cNvPr id="3" name="Picture 2"/>
          <p:cNvPicPr>
            <a:picLocks noChangeAspect="1"/>
          </p:cNvPicPr>
          <p:nvPr/>
        </p:nvPicPr>
        <p:blipFill rotWithShape="1">
          <a:blip r:embed="rId2"/>
          <a:srcRect l="3445" t="11575" r="7272" b="13777"/>
          <a:stretch/>
        </p:blipFill>
        <p:spPr>
          <a:xfrm>
            <a:off x="524436" y="2304081"/>
            <a:ext cx="8403844" cy="3950366"/>
          </a:xfrm>
          <a:prstGeom prst="rect">
            <a:avLst/>
          </a:prstGeom>
        </p:spPr>
      </p:pic>
    </p:spTree>
    <p:extLst>
      <p:ext uri="{BB962C8B-B14F-4D97-AF65-F5344CB8AC3E}">
        <p14:creationId xmlns:p14="http://schemas.microsoft.com/office/powerpoint/2010/main" val="1263729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Expectations</a:t>
            </a:r>
            <a:endParaRPr lang="en-GB" dirty="0"/>
          </a:p>
        </p:txBody>
      </p:sp>
      <p:sp>
        <p:nvSpPr>
          <p:cNvPr id="4" name="Text Placeholder 3"/>
          <p:cNvSpPr>
            <a:spLocks noGrp="1"/>
          </p:cNvSpPr>
          <p:nvPr>
            <p:ph type="body" idx="1"/>
          </p:nvPr>
        </p:nvSpPr>
        <p:spPr>
          <a:xfrm>
            <a:off x="866440" y="2107934"/>
            <a:ext cx="3636980" cy="759290"/>
          </a:xfrm>
        </p:spPr>
        <p:txBody>
          <a:bodyPr/>
          <a:lstStyle/>
          <a:p>
            <a:r>
              <a:rPr lang="en-GB" dirty="0" smtClean="0"/>
              <a:t>Mobile Phones</a:t>
            </a:r>
            <a:endParaRPr lang="en-GB" dirty="0"/>
          </a:p>
        </p:txBody>
      </p:sp>
      <p:sp>
        <p:nvSpPr>
          <p:cNvPr id="5" name="Content Placeholder 4"/>
          <p:cNvSpPr>
            <a:spLocks noGrp="1"/>
          </p:cNvSpPr>
          <p:nvPr>
            <p:ph sz="half" idx="2"/>
          </p:nvPr>
        </p:nvSpPr>
        <p:spPr>
          <a:xfrm>
            <a:off x="866439" y="2867224"/>
            <a:ext cx="3636981" cy="2766213"/>
          </a:xfrm>
        </p:spPr>
        <p:txBody>
          <a:bodyPr/>
          <a:lstStyle/>
          <a:p>
            <a:r>
              <a:rPr lang="en-GB" dirty="0" smtClean="0"/>
              <a:t>Mobile phones should not be turned on in school</a:t>
            </a:r>
          </a:p>
          <a:p>
            <a:r>
              <a:rPr lang="en-GB" dirty="0" smtClean="0"/>
              <a:t>Pupils may hand them to the school office in the day</a:t>
            </a:r>
          </a:p>
          <a:p>
            <a:r>
              <a:rPr lang="en-GB" dirty="0" smtClean="0"/>
              <a:t>Phones seen in school will be confiscated to be collected by parent/carer</a:t>
            </a:r>
            <a:endParaRPr lang="en-GB" dirty="0"/>
          </a:p>
        </p:txBody>
      </p:sp>
      <p:sp>
        <p:nvSpPr>
          <p:cNvPr id="6" name="Text Placeholder 5"/>
          <p:cNvSpPr>
            <a:spLocks noGrp="1"/>
          </p:cNvSpPr>
          <p:nvPr>
            <p:ph type="body" sz="quarter" idx="3"/>
          </p:nvPr>
        </p:nvSpPr>
        <p:spPr>
          <a:xfrm>
            <a:off x="4640581" y="2102836"/>
            <a:ext cx="3636979" cy="759290"/>
          </a:xfrm>
        </p:spPr>
        <p:txBody>
          <a:bodyPr/>
          <a:lstStyle/>
          <a:p>
            <a:r>
              <a:rPr lang="en-GB" dirty="0" smtClean="0"/>
              <a:t>Drinks</a:t>
            </a:r>
            <a:endParaRPr lang="en-GB" dirty="0"/>
          </a:p>
        </p:txBody>
      </p:sp>
      <p:sp>
        <p:nvSpPr>
          <p:cNvPr id="7" name="Content Placeholder 6"/>
          <p:cNvSpPr>
            <a:spLocks noGrp="1"/>
          </p:cNvSpPr>
          <p:nvPr>
            <p:ph sz="quarter" idx="4"/>
          </p:nvPr>
        </p:nvSpPr>
        <p:spPr>
          <a:xfrm>
            <a:off x="4640581" y="2862126"/>
            <a:ext cx="3636980" cy="2771311"/>
          </a:xfrm>
        </p:spPr>
        <p:txBody>
          <a:bodyPr/>
          <a:lstStyle/>
          <a:p>
            <a:r>
              <a:rPr lang="en-GB" dirty="0" smtClean="0"/>
              <a:t>Water bottles should be kept in bags at all times</a:t>
            </a:r>
          </a:p>
          <a:p>
            <a:r>
              <a:rPr lang="en-GB" dirty="0" smtClean="0"/>
              <a:t>Energy drinks are not permitted in school</a:t>
            </a:r>
          </a:p>
          <a:p>
            <a:r>
              <a:rPr lang="en-GB" dirty="0" smtClean="0"/>
              <a:t>Please ensure that your child does not bring energy drinks for refreshment</a:t>
            </a:r>
          </a:p>
          <a:p>
            <a:endParaRPr lang="en-GB" dirty="0" smtClean="0"/>
          </a:p>
          <a:p>
            <a:endParaRPr lang="en-GB" dirty="0"/>
          </a:p>
        </p:txBody>
      </p:sp>
      <p:pic>
        <p:nvPicPr>
          <p:cNvPr id="8" name="Picture 7"/>
          <p:cNvPicPr>
            <a:picLocks noChangeAspect="1"/>
          </p:cNvPicPr>
          <p:nvPr/>
        </p:nvPicPr>
        <p:blipFill>
          <a:blip r:embed="rId2"/>
          <a:stretch>
            <a:fillRect/>
          </a:stretch>
        </p:blipFill>
        <p:spPr>
          <a:xfrm>
            <a:off x="317786" y="5254580"/>
            <a:ext cx="1383337" cy="1383337"/>
          </a:xfrm>
          <a:prstGeom prst="rect">
            <a:avLst/>
          </a:prstGeom>
        </p:spPr>
      </p:pic>
      <p:pic>
        <p:nvPicPr>
          <p:cNvPr id="9" name="Picture 8"/>
          <p:cNvPicPr>
            <a:picLocks noChangeAspect="1"/>
          </p:cNvPicPr>
          <p:nvPr/>
        </p:nvPicPr>
        <p:blipFill>
          <a:blip r:embed="rId3"/>
          <a:stretch>
            <a:fillRect/>
          </a:stretch>
        </p:blipFill>
        <p:spPr>
          <a:xfrm>
            <a:off x="7463117" y="5222932"/>
            <a:ext cx="1409821" cy="1414985"/>
          </a:xfrm>
          <a:prstGeom prst="rect">
            <a:avLst/>
          </a:prstGeom>
        </p:spPr>
      </p:pic>
    </p:spTree>
    <p:extLst>
      <p:ext uri="{BB962C8B-B14F-4D97-AF65-F5344CB8AC3E}">
        <p14:creationId xmlns:p14="http://schemas.microsoft.com/office/powerpoint/2010/main" val="2868993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Student</a:t>
            </a:r>
            <a:endParaRPr lang="en-GB" dirty="0"/>
          </a:p>
        </p:txBody>
      </p:sp>
      <p:sp>
        <p:nvSpPr>
          <p:cNvPr id="3" name="Content Placeholder 2"/>
          <p:cNvSpPr>
            <a:spLocks noGrp="1"/>
          </p:cNvSpPr>
          <p:nvPr>
            <p:ph idx="1"/>
          </p:nvPr>
        </p:nvSpPr>
        <p:spPr>
          <a:xfrm>
            <a:off x="866441" y="2489200"/>
            <a:ext cx="7826798" cy="3937358"/>
          </a:xfrm>
        </p:spPr>
        <p:txBody>
          <a:bodyPr>
            <a:normAutofit fontScale="92500"/>
          </a:bodyPr>
          <a:lstStyle/>
          <a:p>
            <a:r>
              <a:rPr lang="en-GB" dirty="0" smtClean="0"/>
              <a:t>Take a full and active part in the life of St Joseph’s as a Catholic School</a:t>
            </a:r>
          </a:p>
          <a:p>
            <a:r>
              <a:rPr lang="en-GB" dirty="0" smtClean="0"/>
              <a:t>Attend school regularly and on time with any necessary equipment</a:t>
            </a:r>
          </a:p>
          <a:p>
            <a:r>
              <a:rPr lang="en-GB" dirty="0" smtClean="0"/>
              <a:t>Wear school uniform and be tidy in appearance</a:t>
            </a:r>
          </a:p>
          <a:p>
            <a:r>
              <a:rPr lang="en-GB" dirty="0" smtClean="0"/>
              <a:t>Do all my classwork and homework on time and to the best of my ability</a:t>
            </a:r>
          </a:p>
          <a:p>
            <a:r>
              <a:rPr lang="en-GB" dirty="0" smtClean="0"/>
              <a:t>Tell a member of staff if I have any worries or concerns</a:t>
            </a:r>
          </a:p>
          <a:p>
            <a:r>
              <a:rPr lang="en-GB" dirty="0" smtClean="0"/>
              <a:t>Behave in a manner which is respectful to people and property both inside and outside school</a:t>
            </a:r>
          </a:p>
          <a:p>
            <a:r>
              <a:rPr lang="en-GB" dirty="0" smtClean="0"/>
              <a:t>Observe school’s rules and expectations</a:t>
            </a:r>
          </a:p>
          <a:p>
            <a:r>
              <a:rPr lang="en-GB" dirty="0" smtClean="0"/>
              <a:t>Follow the school rules with e-safety and mobile phones</a:t>
            </a:r>
            <a:endParaRPr lang="en-GB" dirty="0"/>
          </a:p>
        </p:txBody>
      </p:sp>
    </p:spTree>
    <p:extLst>
      <p:ext uri="{BB962C8B-B14F-4D97-AF65-F5344CB8AC3E}">
        <p14:creationId xmlns:p14="http://schemas.microsoft.com/office/powerpoint/2010/main" val="1695060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Residential – 18</a:t>
            </a:r>
            <a:r>
              <a:rPr lang="en-GB" baseline="30000" dirty="0" smtClean="0"/>
              <a:t>th</a:t>
            </a:r>
            <a:r>
              <a:rPr lang="en-GB" dirty="0" smtClean="0"/>
              <a:t> October </a:t>
            </a:r>
            <a:endParaRPr lang="en-GB" dirty="0"/>
          </a:p>
        </p:txBody>
      </p:sp>
      <p:pic>
        <p:nvPicPr>
          <p:cNvPr id="5" name="Picture 4"/>
          <p:cNvPicPr>
            <a:picLocks noChangeAspect="1"/>
          </p:cNvPicPr>
          <p:nvPr/>
        </p:nvPicPr>
        <p:blipFill rotWithShape="1">
          <a:blip r:embed="rId2"/>
          <a:srcRect l="30560" t="44394" r="13019" b="11302"/>
          <a:stretch/>
        </p:blipFill>
        <p:spPr>
          <a:xfrm>
            <a:off x="544743" y="2407023"/>
            <a:ext cx="8077015" cy="3805518"/>
          </a:xfrm>
          <a:prstGeom prst="rect">
            <a:avLst/>
          </a:prstGeom>
        </p:spPr>
      </p:pic>
    </p:spTree>
    <p:extLst>
      <p:ext uri="{BB962C8B-B14F-4D97-AF65-F5344CB8AC3E}">
        <p14:creationId xmlns:p14="http://schemas.microsoft.com/office/powerpoint/2010/main" val="24690817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“typical” day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8636741"/>
              </p:ext>
            </p:extLst>
          </p:nvPr>
        </p:nvGraphicFramePr>
        <p:xfrm>
          <a:off x="591671" y="2327835"/>
          <a:ext cx="8068235" cy="4469205"/>
        </p:xfrm>
        <a:graphic>
          <a:graphicData uri="http://schemas.openxmlformats.org/drawingml/2006/table">
            <a:tbl>
              <a:tblPr firstRow="1" bandRow="1">
                <a:tableStyleId>{69CF1AB2-1976-4502-BF36-3FF5EA218861}</a:tableStyleId>
              </a:tblPr>
              <a:tblGrid>
                <a:gridCol w="1713634"/>
                <a:gridCol w="1777013"/>
                <a:gridCol w="4577588"/>
              </a:tblGrid>
              <a:tr h="370840">
                <a:tc>
                  <a:txBody>
                    <a:bodyPr/>
                    <a:lstStyle/>
                    <a:p>
                      <a:r>
                        <a:rPr lang="en-GB" b="0" dirty="0" smtClean="0"/>
                        <a:t>08.45</a:t>
                      </a:r>
                      <a:endParaRPr lang="en-GB" b="0" dirty="0"/>
                    </a:p>
                  </a:txBody>
                  <a:tcPr>
                    <a:solidFill>
                      <a:srgbClr val="FFCCFF"/>
                    </a:solidFill>
                  </a:tcPr>
                </a:tc>
                <a:tc>
                  <a:txBody>
                    <a:bodyPr/>
                    <a:lstStyle/>
                    <a:p>
                      <a:r>
                        <a:rPr lang="en-GB" b="0" dirty="0" smtClean="0"/>
                        <a:t>Warning Bell</a:t>
                      </a:r>
                      <a:endParaRPr lang="en-GB" b="0" dirty="0"/>
                    </a:p>
                  </a:txBody>
                  <a:tcPr>
                    <a:solidFill>
                      <a:srgbClr val="FFCCFF"/>
                    </a:solidFill>
                  </a:tcPr>
                </a:tc>
                <a:tc>
                  <a:txBody>
                    <a:bodyPr/>
                    <a:lstStyle/>
                    <a:p>
                      <a:r>
                        <a:rPr lang="en-GB" sz="1600" b="0" dirty="0" smtClean="0"/>
                        <a:t>Pupils line</a:t>
                      </a:r>
                      <a:r>
                        <a:rPr lang="en-GB" sz="1600" b="0" baseline="0" dirty="0" smtClean="0"/>
                        <a:t> up on yard with Form Tutor</a:t>
                      </a:r>
                      <a:endParaRPr lang="en-GB" sz="1600" b="0" dirty="0"/>
                    </a:p>
                  </a:txBody>
                  <a:tcPr>
                    <a:solidFill>
                      <a:srgbClr val="FFCCFF"/>
                    </a:solidFill>
                  </a:tcPr>
                </a:tc>
              </a:tr>
              <a:tr h="370840">
                <a:tc>
                  <a:txBody>
                    <a:bodyPr/>
                    <a:lstStyle/>
                    <a:p>
                      <a:r>
                        <a:rPr lang="en-GB" dirty="0" smtClean="0"/>
                        <a:t>08.50 –</a:t>
                      </a:r>
                      <a:r>
                        <a:rPr lang="en-GB" baseline="0" dirty="0" smtClean="0"/>
                        <a:t> 09.15</a:t>
                      </a:r>
                      <a:endParaRPr lang="en-GB" dirty="0"/>
                    </a:p>
                  </a:txBody>
                  <a:tcPr>
                    <a:solidFill>
                      <a:schemeClr val="accent5">
                        <a:lumMod val="40000"/>
                        <a:lumOff val="60000"/>
                      </a:schemeClr>
                    </a:solidFill>
                  </a:tcPr>
                </a:tc>
                <a:tc>
                  <a:txBody>
                    <a:bodyPr/>
                    <a:lstStyle/>
                    <a:p>
                      <a:r>
                        <a:rPr lang="en-GB" dirty="0" smtClean="0"/>
                        <a:t>Registration</a:t>
                      </a:r>
                      <a:endParaRPr lang="en-GB" dirty="0"/>
                    </a:p>
                  </a:txBody>
                  <a:tcPr>
                    <a:solidFill>
                      <a:schemeClr val="accent5">
                        <a:lumMod val="40000"/>
                        <a:lumOff val="60000"/>
                      </a:schemeClr>
                    </a:solidFill>
                  </a:tcPr>
                </a:tc>
                <a:tc>
                  <a:txBody>
                    <a:bodyPr/>
                    <a:lstStyle/>
                    <a:p>
                      <a:r>
                        <a:rPr lang="en-GB" sz="1600" dirty="0" smtClean="0"/>
                        <a:t>Pupils spend time</a:t>
                      </a:r>
                      <a:r>
                        <a:rPr lang="en-GB" sz="1600" baseline="0" dirty="0" smtClean="0"/>
                        <a:t> in form with Form Tutor</a:t>
                      </a:r>
                      <a:endParaRPr lang="en-GB" sz="1600" dirty="0"/>
                    </a:p>
                  </a:txBody>
                  <a:tcPr>
                    <a:solidFill>
                      <a:schemeClr val="accent5">
                        <a:lumMod val="40000"/>
                        <a:lumOff val="60000"/>
                      </a:schemeClr>
                    </a:solidFill>
                  </a:tcPr>
                </a:tc>
              </a:tr>
              <a:tr h="370840">
                <a:tc>
                  <a:txBody>
                    <a:bodyPr/>
                    <a:lstStyle/>
                    <a:p>
                      <a:r>
                        <a:rPr lang="en-GB" dirty="0" smtClean="0"/>
                        <a:t>09.15 – 10.05</a:t>
                      </a:r>
                      <a:endParaRPr lang="en-GB" dirty="0"/>
                    </a:p>
                  </a:txBody>
                  <a:tcPr>
                    <a:solidFill>
                      <a:schemeClr val="accent3">
                        <a:lumMod val="20000"/>
                        <a:lumOff val="80000"/>
                      </a:schemeClr>
                    </a:solidFill>
                  </a:tcPr>
                </a:tc>
                <a:tc>
                  <a:txBody>
                    <a:bodyPr/>
                    <a:lstStyle/>
                    <a:p>
                      <a:r>
                        <a:rPr lang="en-GB" dirty="0" smtClean="0"/>
                        <a:t>Lesson 1</a:t>
                      </a:r>
                      <a:endParaRPr lang="en-GB" dirty="0"/>
                    </a:p>
                  </a:txBody>
                  <a:tcPr>
                    <a:solidFill>
                      <a:schemeClr val="accent3">
                        <a:lumMod val="20000"/>
                        <a:lumOff val="80000"/>
                      </a:schemeClr>
                    </a:solidFill>
                  </a:tcPr>
                </a:tc>
                <a:tc>
                  <a:txBody>
                    <a:bodyPr/>
                    <a:lstStyle/>
                    <a:p>
                      <a:endParaRPr lang="en-GB" sz="1600" dirty="0"/>
                    </a:p>
                  </a:txBody>
                  <a:tcPr>
                    <a:solidFill>
                      <a:schemeClr val="accent3">
                        <a:lumMod val="20000"/>
                        <a:lumOff val="80000"/>
                      </a:schemeClr>
                    </a:solidFill>
                  </a:tcPr>
                </a:tc>
              </a:tr>
              <a:tr h="370840">
                <a:tc>
                  <a:txBody>
                    <a:bodyPr/>
                    <a:lstStyle/>
                    <a:p>
                      <a:r>
                        <a:rPr lang="en-GB" dirty="0" smtClean="0"/>
                        <a:t>10.05 – 10.55</a:t>
                      </a:r>
                      <a:endParaRPr lang="en-GB" dirty="0"/>
                    </a:p>
                  </a:txBody>
                  <a:tcPr>
                    <a:solidFill>
                      <a:schemeClr val="accent3">
                        <a:lumMod val="20000"/>
                        <a:lumOff val="80000"/>
                      </a:schemeClr>
                    </a:solidFill>
                  </a:tcPr>
                </a:tc>
                <a:tc>
                  <a:txBody>
                    <a:bodyPr/>
                    <a:lstStyle/>
                    <a:p>
                      <a:r>
                        <a:rPr lang="en-GB" dirty="0" smtClean="0"/>
                        <a:t>Lesson 2</a:t>
                      </a:r>
                      <a:endParaRPr lang="en-GB" dirty="0"/>
                    </a:p>
                  </a:txBody>
                  <a:tcPr>
                    <a:solidFill>
                      <a:schemeClr val="accent3">
                        <a:lumMod val="20000"/>
                        <a:lumOff val="80000"/>
                      </a:schemeClr>
                    </a:solidFill>
                  </a:tcPr>
                </a:tc>
                <a:tc>
                  <a:txBody>
                    <a:bodyPr/>
                    <a:lstStyle/>
                    <a:p>
                      <a:endParaRPr lang="en-GB" sz="1600" dirty="0"/>
                    </a:p>
                  </a:txBody>
                  <a:tcPr>
                    <a:solidFill>
                      <a:schemeClr val="accent3">
                        <a:lumMod val="20000"/>
                        <a:lumOff val="80000"/>
                      </a:schemeClr>
                    </a:solidFill>
                  </a:tcPr>
                </a:tc>
              </a:tr>
              <a:tr h="370840">
                <a:tc>
                  <a:txBody>
                    <a:bodyPr/>
                    <a:lstStyle/>
                    <a:p>
                      <a:r>
                        <a:rPr lang="en-GB" dirty="0" smtClean="0"/>
                        <a:t>10.55 – </a:t>
                      </a:r>
                      <a:r>
                        <a:rPr lang="en-GB" dirty="0" smtClean="0"/>
                        <a:t>11.10</a:t>
                      </a:r>
                      <a:endParaRPr lang="en-GB" dirty="0"/>
                    </a:p>
                  </a:txBody>
                  <a:tcPr>
                    <a:solidFill>
                      <a:srgbClr val="FFFFCC"/>
                    </a:solidFill>
                  </a:tcPr>
                </a:tc>
                <a:tc>
                  <a:txBody>
                    <a:bodyPr/>
                    <a:lstStyle/>
                    <a:p>
                      <a:r>
                        <a:rPr lang="en-GB" dirty="0" smtClean="0"/>
                        <a:t>Break</a:t>
                      </a:r>
                      <a:endParaRPr lang="en-GB" dirty="0"/>
                    </a:p>
                  </a:txBody>
                  <a:tcPr>
                    <a:solidFill>
                      <a:srgbClr val="FFFFCC"/>
                    </a:solidFill>
                  </a:tcPr>
                </a:tc>
                <a:tc>
                  <a:txBody>
                    <a:bodyPr/>
                    <a:lstStyle/>
                    <a:p>
                      <a:r>
                        <a:rPr lang="en-GB" sz="1600" dirty="0" smtClean="0"/>
                        <a:t>Pupils can buy snacks from the canteen</a:t>
                      </a:r>
                      <a:endParaRPr lang="en-GB" sz="1600" dirty="0"/>
                    </a:p>
                  </a:txBody>
                  <a:tcPr>
                    <a:solidFill>
                      <a:srgbClr val="FFFFCC"/>
                    </a:solidFill>
                  </a:tcPr>
                </a:tc>
              </a:tr>
              <a:tr h="370840">
                <a:tc>
                  <a:txBody>
                    <a:bodyPr/>
                    <a:lstStyle/>
                    <a:p>
                      <a:r>
                        <a:rPr lang="en-GB" dirty="0" smtClean="0"/>
                        <a:t>11.10 – 11.15</a:t>
                      </a:r>
                      <a:endParaRPr lang="en-GB" dirty="0"/>
                    </a:p>
                  </a:txBody>
                  <a:tcPr>
                    <a:solidFill>
                      <a:srgbClr val="FFCCFF"/>
                    </a:solidFill>
                  </a:tcPr>
                </a:tc>
                <a:tc>
                  <a:txBody>
                    <a:bodyPr/>
                    <a:lstStyle/>
                    <a:p>
                      <a:r>
                        <a:rPr lang="en-GB" dirty="0" smtClean="0"/>
                        <a:t>Bell</a:t>
                      </a:r>
                      <a:endParaRPr lang="en-GB" dirty="0"/>
                    </a:p>
                  </a:txBody>
                  <a:tcPr>
                    <a:solidFill>
                      <a:srgbClr val="FFCCFF"/>
                    </a:solidFill>
                  </a:tcPr>
                </a:tc>
                <a:tc>
                  <a:txBody>
                    <a:bodyPr/>
                    <a:lstStyle/>
                    <a:p>
                      <a:r>
                        <a:rPr lang="en-GB" sz="1600" dirty="0" smtClean="0"/>
                        <a:t>Movement Bell</a:t>
                      </a:r>
                      <a:r>
                        <a:rPr lang="en-GB" sz="1600" baseline="0" dirty="0" smtClean="0"/>
                        <a:t> for Lesson 3</a:t>
                      </a:r>
                      <a:endParaRPr lang="en-GB" sz="1600" dirty="0"/>
                    </a:p>
                  </a:txBody>
                  <a:tcPr>
                    <a:solidFill>
                      <a:srgbClr val="FFCCFF"/>
                    </a:solidFill>
                  </a:tcPr>
                </a:tc>
              </a:tr>
              <a:tr h="389965">
                <a:tc>
                  <a:txBody>
                    <a:bodyPr/>
                    <a:lstStyle/>
                    <a:p>
                      <a:r>
                        <a:rPr lang="en-GB" dirty="0" smtClean="0"/>
                        <a:t>11.15 – 12.05</a:t>
                      </a:r>
                      <a:endParaRPr lang="en-GB" dirty="0"/>
                    </a:p>
                  </a:txBody>
                  <a:tcPr>
                    <a:solidFill>
                      <a:schemeClr val="accent3">
                        <a:lumMod val="20000"/>
                        <a:lumOff val="80000"/>
                      </a:schemeClr>
                    </a:solidFill>
                  </a:tcPr>
                </a:tc>
                <a:tc>
                  <a:txBody>
                    <a:bodyPr/>
                    <a:lstStyle/>
                    <a:p>
                      <a:r>
                        <a:rPr lang="en-GB" dirty="0" smtClean="0"/>
                        <a:t>Lesson 3</a:t>
                      </a:r>
                      <a:endParaRPr lang="en-GB" dirty="0"/>
                    </a:p>
                  </a:txBody>
                  <a:tcPr>
                    <a:solidFill>
                      <a:schemeClr val="accent3">
                        <a:lumMod val="20000"/>
                        <a:lumOff val="80000"/>
                      </a:schemeClr>
                    </a:solidFill>
                  </a:tcPr>
                </a:tc>
                <a:tc>
                  <a:txBody>
                    <a:bodyPr/>
                    <a:lstStyle/>
                    <a:p>
                      <a:endParaRPr lang="en-GB" sz="1600" dirty="0"/>
                    </a:p>
                  </a:txBody>
                  <a:tcPr>
                    <a:solidFill>
                      <a:schemeClr val="accent3">
                        <a:lumMod val="20000"/>
                        <a:lumOff val="80000"/>
                      </a:schemeClr>
                    </a:solidFill>
                  </a:tcPr>
                </a:tc>
              </a:tr>
              <a:tr h="370840">
                <a:tc>
                  <a:txBody>
                    <a:bodyPr/>
                    <a:lstStyle/>
                    <a:p>
                      <a:r>
                        <a:rPr lang="en-GB" dirty="0" smtClean="0"/>
                        <a:t>12.05 – 12.55</a:t>
                      </a:r>
                      <a:endParaRPr lang="en-GB" dirty="0"/>
                    </a:p>
                  </a:txBody>
                  <a:tcPr>
                    <a:solidFill>
                      <a:schemeClr val="accent3">
                        <a:lumMod val="20000"/>
                        <a:lumOff val="80000"/>
                      </a:schemeClr>
                    </a:solidFill>
                  </a:tcPr>
                </a:tc>
                <a:tc>
                  <a:txBody>
                    <a:bodyPr/>
                    <a:lstStyle/>
                    <a:p>
                      <a:r>
                        <a:rPr lang="en-GB" dirty="0" smtClean="0"/>
                        <a:t>Lesson</a:t>
                      </a:r>
                      <a:r>
                        <a:rPr lang="en-GB" baseline="0" dirty="0" smtClean="0"/>
                        <a:t> 4</a:t>
                      </a:r>
                      <a:endParaRPr lang="en-GB" dirty="0"/>
                    </a:p>
                  </a:txBody>
                  <a:tcPr>
                    <a:solidFill>
                      <a:schemeClr val="accent3">
                        <a:lumMod val="20000"/>
                        <a:lumOff val="80000"/>
                      </a:schemeClr>
                    </a:solidFill>
                  </a:tcPr>
                </a:tc>
                <a:tc>
                  <a:txBody>
                    <a:bodyPr/>
                    <a:lstStyle/>
                    <a:p>
                      <a:endParaRPr lang="en-GB" sz="1600" dirty="0"/>
                    </a:p>
                  </a:txBody>
                  <a:tcPr>
                    <a:solidFill>
                      <a:schemeClr val="accent3">
                        <a:lumMod val="20000"/>
                        <a:lumOff val="80000"/>
                      </a:schemeClr>
                    </a:solidFill>
                  </a:tcPr>
                </a:tc>
              </a:tr>
              <a:tr h="370840">
                <a:tc>
                  <a:txBody>
                    <a:bodyPr/>
                    <a:lstStyle/>
                    <a:p>
                      <a:r>
                        <a:rPr lang="en-GB" dirty="0" smtClean="0"/>
                        <a:t>12.55 – 1.45</a:t>
                      </a:r>
                      <a:endParaRPr lang="en-GB" dirty="0"/>
                    </a:p>
                  </a:txBody>
                  <a:tcPr>
                    <a:solidFill>
                      <a:srgbClr val="FFFFCC"/>
                    </a:solidFill>
                  </a:tcPr>
                </a:tc>
                <a:tc>
                  <a:txBody>
                    <a:bodyPr/>
                    <a:lstStyle/>
                    <a:p>
                      <a:r>
                        <a:rPr lang="en-GB" dirty="0" smtClean="0"/>
                        <a:t>Lunch</a:t>
                      </a:r>
                      <a:endParaRPr lang="en-GB" dirty="0"/>
                    </a:p>
                  </a:txBody>
                  <a:tcPr>
                    <a:solidFill>
                      <a:srgbClr val="FFFFCC"/>
                    </a:solidFill>
                  </a:tcPr>
                </a:tc>
                <a:tc>
                  <a:txBody>
                    <a:bodyPr/>
                    <a:lstStyle/>
                    <a:p>
                      <a:r>
                        <a:rPr lang="en-GB" sz="1600" dirty="0" smtClean="0"/>
                        <a:t>Pupils will eat in the school</a:t>
                      </a:r>
                      <a:r>
                        <a:rPr lang="en-GB" sz="1600" baseline="0" dirty="0" smtClean="0"/>
                        <a:t> hall</a:t>
                      </a:r>
                      <a:endParaRPr lang="en-GB" sz="1600" dirty="0"/>
                    </a:p>
                  </a:txBody>
                  <a:tcPr>
                    <a:solidFill>
                      <a:srgbClr val="FFFFCC"/>
                    </a:solidFill>
                  </a:tcPr>
                </a:tc>
              </a:tr>
              <a:tr h="370840">
                <a:tc>
                  <a:txBody>
                    <a:bodyPr/>
                    <a:lstStyle/>
                    <a:p>
                      <a:r>
                        <a:rPr lang="en-GB" dirty="0" smtClean="0"/>
                        <a:t>1.45 – 1.50</a:t>
                      </a:r>
                      <a:endParaRPr lang="en-GB" dirty="0"/>
                    </a:p>
                  </a:txBody>
                  <a:tcPr>
                    <a:solidFill>
                      <a:srgbClr val="FFCCFF"/>
                    </a:solidFill>
                  </a:tcPr>
                </a:tc>
                <a:tc>
                  <a:txBody>
                    <a:bodyPr/>
                    <a:lstStyle/>
                    <a:p>
                      <a:r>
                        <a:rPr lang="en-GB" dirty="0" smtClean="0"/>
                        <a:t>Bell</a:t>
                      </a:r>
                      <a:endParaRPr lang="en-GB" dirty="0"/>
                    </a:p>
                  </a:txBody>
                  <a:tcPr>
                    <a:solidFill>
                      <a:srgbClr val="FFCCFF"/>
                    </a:solidFill>
                  </a:tcPr>
                </a:tc>
                <a:tc>
                  <a:txBody>
                    <a:bodyPr/>
                    <a:lstStyle/>
                    <a:p>
                      <a:r>
                        <a:rPr lang="en-GB" sz="1600" dirty="0" smtClean="0"/>
                        <a:t>Movement Bell for Lesson 5</a:t>
                      </a:r>
                      <a:endParaRPr lang="en-GB" sz="1600" dirty="0"/>
                    </a:p>
                  </a:txBody>
                  <a:tcPr>
                    <a:solidFill>
                      <a:srgbClr val="FFCCFF"/>
                    </a:solidFill>
                  </a:tcPr>
                </a:tc>
              </a:tr>
              <a:tr h="370840">
                <a:tc>
                  <a:txBody>
                    <a:bodyPr/>
                    <a:lstStyle/>
                    <a:p>
                      <a:r>
                        <a:rPr lang="en-GB" dirty="0" smtClean="0"/>
                        <a:t>1.50</a:t>
                      </a:r>
                      <a:r>
                        <a:rPr lang="en-GB" baseline="0" dirty="0" smtClean="0"/>
                        <a:t> – 2.40</a:t>
                      </a:r>
                      <a:endParaRPr lang="en-GB" dirty="0"/>
                    </a:p>
                  </a:txBody>
                  <a:tcPr>
                    <a:solidFill>
                      <a:schemeClr val="accent3">
                        <a:lumMod val="20000"/>
                        <a:lumOff val="80000"/>
                      </a:schemeClr>
                    </a:solidFill>
                  </a:tcPr>
                </a:tc>
                <a:tc>
                  <a:txBody>
                    <a:bodyPr/>
                    <a:lstStyle/>
                    <a:p>
                      <a:r>
                        <a:rPr lang="en-GB" dirty="0" smtClean="0"/>
                        <a:t>Lesson 5</a:t>
                      </a:r>
                      <a:endParaRPr lang="en-GB" dirty="0"/>
                    </a:p>
                  </a:txBody>
                  <a:tcPr>
                    <a:solidFill>
                      <a:schemeClr val="accent3">
                        <a:lumMod val="20000"/>
                        <a:lumOff val="80000"/>
                      </a:schemeClr>
                    </a:solidFill>
                  </a:tcPr>
                </a:tc>
                <a:tc>
                  <a:txBody>
                    <a:bodyPr/>
                    <a:lstStyle/>
                    <a:p>
                      <a:endParaRPr lang="en-GB" sz="1600" dirty="0"/>
                    </a:p>
                  </a:txBody>
                  <a:tcPr>
                    <a:solidFill>
                      <a:schemeClr val="accent3">
                        <a:lumMod val="20000"/>
                        <a:lumOff val="80000"/>
                      </a:schemeClr>
                    </a:solidFill>
                  </a:tcPr>
                </a:tc>
              </a:tr>
              <a:tr h="370840">
                <a:tc>
                  <a:txBody>
                    <a:bodyPr/>
                    <a:lstStyle/>
                    <a:p>
                      <a:r>
                        <a:rPr lang="en-GB" dirty="0" smtClean="0"/>
                        <a:t>2.40 – 3.30</a:t>
                      </a:r>
                      <a:endParaRPr lang="en-GB" dirty="0"/>
                    </a:p>
                  </a:txBody>
                  <a:tcPr>
                    <a:solidFill>
                      <a:schemeClr val="accent3">
                        <a:lumMod val="20000"/>
                        <a:lumOff val="80000"/>
                      </a:schemeClr>
                    </a:solidFill>
                  </a:tcPr>
                </a:tc>
                <a:tc>
                  <a:txBody>
                    <a:bodyPr/>
                    <a:lstStyle/>
                    <a:p>
                      <a:r>
                        <a:rPr lang="en-GB" dirty="0" smtClean="0"/>
                        <a:t>Lesson 6</a:t>
                      </a:r>
                      <a:endParaRPr lang="en-GB" dirty="0"/>
                    </a:p>
                  </a:txBody>
                  <a:tcPr>
                    <a:solidFill>
                      <a:schemeClr val="accent3">
                        <a:lumMod val="20000"/>
                        <a:lumOff val="80000"/>
                      </a:schemeClr>
                    </a:solidFill>
                  </a:tcPr>
                </a:tc>
                <a:tc>
                  <a:txBody>
                    <a:bodyPr/>
                    <a:lstStyle/>
                    <a:p>
                      <a:endParaRPr lang="en-GB" sz="1600" dirty="0"/>
                    </a:p>
                  </a:txBody>
                  <a:tcPr>
                    <a:solidFill>
                      <a:schemeClr val="accent3">
                        <a:lumMod val="20000"/>
                        <a:lumOff val="80000"/>
                      </a:schemeClr>
                    </a:solidFill>
                  </a:tcPr>
                </a:tc>
              </a:tr>
            </a:tbl>
          </a:graphicData>
        </a:graphic>
      </p:graphicFrame>
    </p:spTree>
    <p:extLst>
      <p:ext uri="{BB962C8B-B14F-4D97-AF65-F5344CB8AC3E}">
        <p14:creationId xmlns:p14="http://schemas.microsoft.com/office/powerpoint/2010/main" val="1218814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Registration / Form Tutor</a:t>
            </a:r>
            <a:endParaRPr lang="en-GB" dirty="0"/>
          </a:p>
        </p:txBody>
      </p:sp>
      <p:sp>
        <p:nvSpPr>
          <p:cNvPr id="3" name="Content Placeholder 2"/>
          <p:cNvSpPr>
            <a:spLocks noGrp="1"/>
          </p:cNvSpPr>
          <p:nvPr>
            <p:ph idx="1"/>
          </p:nvPr>
        </p:nvSpPr>
        <p:spPr/>
        <p:txBody>
          <a:bodyPr/>
          <a:lstStyle/>
          <a:p>
            <a:r>
              <a:rPr lang="en-GB" dirty="0" smtClean="0"/>
              <a:t>Pupils have already met their form and form tutor</a:t>
            </a:r>
            <a:endParaRPr lang="en-GB" dirty="0"/>
          </a:p>
          <a:p>
            <a:r>
              <a:rPr lang="en-GB" dirty="0" smtClean="0"/>
              <a:t>We encourage new friendships in forms </a:t>
            </a:r>
          </a:p>
          <a:p>
            <a:r>
              <a:rPr lang="en-GB" dirty="0" smtClean="0"/>
              <a:t>Daily activities to support and develop your child</a:t>
            </a:r>
          </a:p>
          <a:p>
            <a:pPr marL="0" indent="0">
              <a:buNone/>
            </a:pPr>
            <a:endParaRPr lang="en-GB" dirty="0"/>
          </a:p>
          <a:p>
            <a:pPr marL="0" indent="0">
              <a:buNone/>
            </a:pPr>
            <a:r>
              <a:rPr lang="en-GB" b="1" i="1" dirty="0" smtClean="0"/>
              <a:t>On the first day:</a:t>
            </a:r>
          </a:p>
          <a:p>
            <a:pPr lvl="1"/>
            <a:r>
              <a:rPr lang="en-GB" dirty="0" smtClean="0"/>
              <a:t>Planner </a:t>
            </a:r>
          </a:p>
          <a:p>
            <a:pPr lvl="1"/>
            <a:r>
              <a:rPr lang="en-GB" dirty="0" smtClean="0"/>
              <a:t>Timetable of subjects</a:t>
            </a:r>
          </a:p>
          <a:p>
            <a:pPr lvl="1"/>
            <a:r>
              <a:rPr lang="en-GB" dirty="0" smtClean="0"/>
              <a:t>Tour of school</a:t>
            </a:r>
          </a:p>
          <a:p>
            <a:pPr lvl="1"/>
            <a:r>
              <a:rPr lang="en-GB" dirty="0" smtClean="0"/>
              <a:t>Lunch money system</a:t>
            </a:r>
            <a:endParaRPr lang="en-GB" dirty="0"/>
          </a:p>
        </p:txBody>
      </p:sp>
      <p:sp>
        <p:nvSpPr>
          <p:cNvPr id="4" name="AutoShape 2" descr="Image result for form tu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5836025" y="4366522"/>
            <a:ext cx="2791664" cy="2206849"/>
          </a:xfrm>
          <a:prstGeom prst="rect">
            <a:avLst/>
          </a:prstGeom>
        </p:spPr>
      </p:pic>
    </p:spTree>
    <p:extLst>
      <p:ext uri="{BB962C8B-B14F-4D97-AF65-F5344CB8AC3E}">
        <p14:creationId xmlns:p14="http://schemas.microsoft.com/office/powerpoint/2010/main" val="3736123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Break time and Lunchtime</a:t>
            </a:r>
            <a:endParaRPr lang="en-GB" dirty="0"/>
          </a:p>
        </p:txBody>
      </p:sp>
      <p:sp>
        <p:nvSpPr>
          <p:cNvPr id="3" name="Content Placeholder 2"/>
          <p:cNvSpPr>
            <a:spLocks noGrp="1"/>
          </p:cNvSpPr>
          <p:nvPr>
            <p:ph idx="1"/>
          </p:nvPr>
        </p:nvSpPr>
        <p:spPr/>
        <p:txBody>
          <a:bodyPr/>
          <a:lstStyle/>
          <a:p>
            <a:r>
              <a:rPr lang="en-GB" dirty="0" smtClean="0"/>
              <a:t>Dinner Money system</a:t>
            </a:r>
          </a:p>
          <a:p>
            <a:r>
              <a:rPr lang="en-GB" dirty="0" smtClean="0"/>
              <a:t>Allergies</a:t>
            </a:r>
          </a:p>
          <a:p>
            <a:r>
              <a:rPr lang="en-GB" dirty="0" smtClean="0"/>
              <a:t>Daily limit</a:t>
            </a:r>
          </a:p>
          <a:p>
            <a:endParaRPr lang="en-GB" dirty="0"/>
          </a:p>
          <a:p>
            <a:r>
              <a:rPr lang="en-GB" dirty="0" smtClean="0"/>
              <a:t>Extra-curricular activities timetable</a:t>
            </a:r>
          </a:p>
          <a:p>
            <a:endParaRPr lang="en-GB" dirty="0"/>
          </a:p>
          <a:p>
            <a:r>
              <a:rPr lang="en-GB" dirty="0" smtClean="0"/>
              <a:t>“Early” lunch in first week</a:t>
            </a:r>
          </a:p>
          <a:p>
            <a:endParaRPr lang="en-GB" dirty="0"/>
          </a:p>
        </p:txBody>
      </p:sp>
      <p:pic>
        <p:nvPicPr>
          <p:cNvPr id="4098" name="Picture 2" descr="http://www.tonge-moor.bolton.sch.uk/parents/Documents/School-lu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738" y="5082988"/>
            <a:ext cx="3981836"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0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GB" sz="2800" dirty="0" smtClean="0"/>
              <a:t>Miss </a:t>
            </a:r>
            <a:r>
              <a:rPr lang="en-GB" sz="2800" dirty="0" err="1" smtClean="0"/>
              <a:t>Unsworth</a:t>
            </a:r>
            <a:r>
              <a:rPr lang="en-GB" sz="2800" dirty="0" smtClean="0"/>
              <a:t>-Hughes </a:t>
            </a:r>
            <a:endParaRPr lang="en-GB" sz="2800" dirty="0"/>
          </a:p>
        </p:txBody>
      </p:sp>
      <p:pic>
        <p:nvPicPr>
          <p:cNvPr id="1028" name="Picture 4" descr="http://www.horningmiddleschool.com/uploads/2/5/9/5/25959095/6958809.jpg?4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459" y="1056840"/>
            <a:ext cx="6374014" cy="237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0186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 of the Day</a:t>
            </a:r>
            <a:endParaRPr lang="en-GB" dirty="0"/>
          </a:p>
        </p:txBody>
      </p:sp>
      <p:sp>
        <p:nvSpPr>
          <p:cNvPr id="3" name="Content Placeholder 2"/>
          <p:cNvSpPr>
            <a:spLocks noGrp="1"/>
          </p:cNvSpPr>
          <p:nvPr>
            <p:ph idx="1"/>
          </p:nvPr>
        </p:nvSpPr>
        <p:spPr/>
        <p:txBody>
          <a:bodyPr/>
          <a:lstStyle/>
          <a:p>
            <a:r>
              <a:rPr lang="en-GB" dirty="0" smtClean="0"/>
              <a:t>Extra-curricular activities</a:t>
            </a:r>
          </a:p>
          <a:p>
            <a:endParaRPr lang="en-GB" dirty="0"/>
          </a:p>
          <a:p>
            <a:r>
              <a:rPr lang="en-GB" dirty="0" smtClean="0"/>
              <a:t>Buses: school website</a:t>
            </a:r>
          </a:p>
          <a:p>
            <a:endParaRPr lang="en-GB" dirty="0"/>
          </a:p>
        </p:txBody>
      </p:sp>
      <p:pic>
        <p:nvPicPr>
          <p:cNvPr id="4" name="Picture 3"/>
          <p:cNvPicPr>
            <a:picLocks noChangeAspect="1"/>
          </p:cNvPicPr>
          <p:nvPr/>
        </p:nvPicPr>
        <p:blipFill rotWithShape="1">
          <a:blip r:embed="rId2"/>
          <a:srcRect l="30147" t="22427" r="40405" b="9375"/>
          <a:stretch/>
        </p:blipFill>
        <p:spPr>
          <a:xfrm rot="16200000">
            <a:off x="4624411" y="2580455"/>
            <a:ext cx="3445201" cy="4787153"/>
          </a:xfrm>
          <a:prstGeom prst="rect">
            <a:avLst/>
          </a:prstGeom>
        </p:spPr>
      </p:pic>
      <p:pic>
        <p:nvPicPr>
          <p:cNvPr id="5122" name="Picture 2" descr="http://systemonetravelcards.co.uk/public/images/get-me-there/Igo_card.png"/>
          <p:cNvPicPr>
            <a:picLocks noChangeAspect="1" noChangeArrowheads="1"/>
          </p:cNvPicPr>
          <p:nvPr/>
        </p:nvPicPr>
        <p:blipFill rotWithShape="1">
          <a:blip r:embed="rId3">
            <a:extLst>
              <a:ext uri="{28A0092B-C50C-407E-A947-70E740481C1C}">
                <a14:useLocalDpi xmlns:a14="http://schemas.microsoft.com/office/drawing/2010/main" val="0"/>
              </a:ext>
            </a:extLst>
          </a:blip>
          <a:srcRect l="17186" t="24414" r="17327" b="22415"/>
          <a:stretch/>
        </p:blipFill>
        <p:spPr bwMode="auto">
          <a:xfrm>
            <a:off x="866440" y="4556310"/>
            <a:ext cx="2858195" cy="180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03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 Questions Answered</a:t>
            </a:r>
            <a:endParaRPr lang="en-GB" dirty="0"/>
          </a:p>
        </p:txBody>
      </p:sp>
      <p:sp>
        <p:nvSpPr>
          <p:cNvPr id="3" name="Text Placeholder 2"/>
          <p:cNvSpPr>
            <a:spLocks noGrp="1"/>
          </p:cNvSpPr>
          <p:nvPr>
            <p:ph type="body" idx="1"/>
          </p:nvPr>
        </p:nvSpPr>
        <p:spPr/>
        <p:txBody>
          <a:bodyPr>
            <a:normAutofit/>
          </a:bodyPr>
          <a:lstStyle/>
          <a:p>
            <a:r>
              <a:rPr lang="en-GB" sz="2800" dirty="0" smtClean="0"/>
              <a:t>Mr Woods</a:t>
            </a:r>
            <a:endParaRPr lang="en-GB" sz="2800" dirty="0"/>
          </a:p>
        </p:txBody>
      </p:sp>
      <p:pic>
        <p:nvPicPr>
          <p:cNvPr id="1028" name="Picture 4" descr="http://www.binaryoptionsreporter.com/wp-content/uploads/2015/06/questions-before-trading-binary-op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29" y="883851"/>
            <a:ext cx="2348791" cy="234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50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Meet the Form Tutor</a:t>
            </a:r>
            <a:endParaRPr lang="en-GB" dirty="0"/>
          </a:p>
        </p:txBody>
      </p:sp>
      <p:pic>
        <p:nvPicPr>
          <p:cNvPr id="4" name="Picture 3"/>
          <p:cNvPicPr>
            <a:picLocks noChangeAspect="1"/>
          </p:cNvPicPr>
          <p:nvPr/>
        </p:nvPicPr>
        <p:blipFill>
          <a:blip r:embed="rId2"/>
          <a:stretch>
            <a:fillRect/>
          </a:stretch>
        </p:blipFill>
        <p:spPr>
          <a:xfrm>
            <a:off x="2681611" y="898301"/>
            <a:ext cx="2791664" cy="2206849"/>
          </a:xfrm>
          <a:prstGeom prst="rect">
            <a:avLst/>
          </a:prstGeom>
        </p:spPr>
      </p:pic>
    </p:spTree>
    <p:extLst>
      <p:ext uri="{BB962C8B-B14F-4D97-AF65-F5344CB8AC3E}">
        <p14:creationId xmlns:p14="http://schemas.microsoft.com/office/powerpoint/2010/main" val="190328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Behaviour, Safety and Welfare</a:t>
            </a:r>
            <a:endParaRPr lang="en-GB" dirty="0"/>
          </a:p>
        </p:txBody>
      </p:sp>
      <p:sp>
        <p:nvSpPr>
          <p:cNvPr id="3" name="Text Placeholder 2"/>
          <p:cNvSpPr>
            <a:spLocks noGrp="1"/>
          </p:cNvSpPr>
          <p:nvPr>
            <p:ph type="body" idx="1"/>
          </p:nvPr>
        </p:nvSpPr>
        <p:spPr/>
        <p:txBody>
          <a:bodyPr>
            <a:normAutofit/>
          </a:bodyPr>
          <a:lstStyle/>
          <a:p>
            <a:r>
              <a:rPr lang="en-GB" sz="2800" dirty="0" smtClean="0"/>
              <a:t>Mr Singleton</a:t>
            </a:r>
            <a:endParaRPr lang="en-GB" sz="2800" dirty="0"/>
          </a:p>
        </p:txBody>
      </p:sp>
      <p:sp>
        <p:nvSpPr>
          <p:cNvPr id="4" name="AutoShape 2" descr="Image result for behavi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1348458" y="1068947"/>
            <a:ext cx="1332963" cy="1332963"/>
          </a:xfrm>
          <a:prstGeom prst="rect">
            <a:avLst/>
          </a:prstGeom>
        </p:spPr>
      </p:pic>
      <p:pic>
        <p:nvPicPr>
          <p:cNvPr id="2052" name="Picture 4" descr="http://www.consumerdangers.com/wp-content/uploads/2015/02/safe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2943" y="826395"/>
            <a:ext cx="1906472" cy="19197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atic1.squarespace.com/static/56f36b4eb6aa602e674ea482/t/56f620d08a65e2fd1566ff58/1458970833130/where+to+go.jpg?format=1000w"/>
          <p:cNvPicPr>
            <a:picLocks noChangeAspect="1" noChangeArrowheads="1"/>
          </p:cNvPicPr>
          <p:nvPr/>
        </p:nvPicPr>
        <p:blipFill rotWithShape="1">
          <a:blip r:embed="rId4">
            <a:extLst>
              <a:ext uri="{28A0092B-C50C-407E-A947-70E740481C1C}">
                <a14:useLocalDpi xmlns:a14="http://schemas.microsoft.com/office/drawing/2010/main" val="0"/>
              </a:ext>
            </a:extLst>
          </a:blip>
          <a:srcRect l="10217" r="13483"/>
          <a:stretch/>
        </p:blipFill>
        <p:spPr bwMode="auto">
          <a:xfrm>
            <a:off x="5590937" y="826395"/>
            <a:ext cx="2853916" cy="157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411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Travel and Transport</a:t>
            </a:r>
            <a:endParaRPr lang="en-GB" dirty="0"/>
          </a:p>
        </p:txBody>
      </p:sp>
      <p:sp>
        <p:nvSpPr>
          <p:cNvPr id="3" name="Text Placeholder 2"/>
          <p:cNvSpPr>
            <a:spLocks noGrp="1"/>
          </p:cNvSpPr>
          <p:nvPr>
            <p:ph type="body" idx="1"/>
          </p:nvPr>
        </p:nvSpPr>
        <p:spPr/>
        <p:txBody>
          <a:bodyPr>
            <a:normAutofit/>
          </a:bodyPr>
          <a:lstStyle/>
          <a:p>
            <a:r>
              <a:rPr lang="en-GB" sz="2800" dirty="0" smtClean="0"/>
              <a:t>Mr Graham</a:t>
            </a:r>
            <a:endParaRPr lang="en-GB" sz="2800" dirty="0"/>
          </a:p>
        </p:txBody>
      </p:sp>
      <p:pic>
        <p:nvPicPr>
          <p:cNvPr id="3074" name="Picture 2" descr="http://www.brighton-hove.gov.uk/sites/brighton-hove.gov.uk/files/public-transport-bi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656" y="827490"/>
            <a:ext cx="2459820" cy="245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81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GB" sz="2800" dirty="0" smtClean="0"/>
              <a:t>Mrs </a:t>
            </a:r>
            <a:r>
              <a:rPr lang="en-GB" sz="2800" dirty="0" err="1" smtClean="0"/>
              <a:t>Horridge</a:t>
            </a:r>
            <a:endParaRPr lang="en-GB" sz="2800" dirty="0"/>
          </a:p>
        </p:txBody>
      </p:sp>
      <p:pic>
        <p:nvPicPr>
          <p:cNvPr id="5122" name="Picture 2" descr="http://www.abci-english.at/Graphics/Learn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928" y="1955144"/>
            <a:ext cx="6002837" cy="19433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26408" y="1031814"/>
            <a:ext cx="409118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Manager of</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299828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43943" y="636386"/>
            <a:ext cx="6800045" cy="1143000"/>
          </a:xfrm>
        </p:spPr>
        <p:txBody>
          <a:bodyPr/>
          <a:lstStyle/>
          <a:p>
            <a:r>
              <a:rPr lang="en-GB" altLang="en-US" sz="2400" dirty="0" smtClean="0"/>
              <a:t>Overall, my role is to remove any obstacles in the way of your child’s progress…</a:t>
            </a:r>
          </a:p>
        </p:txBody>
      </p:sp>
      <p:pic>
        <p:nvPicPr>
          <p:cNvPr id="1536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19225" y="2492375"/>
            <a:ext cx="6326188" cy="3757613"/>
          </a:xfrm>
        </p:spPr>
      </p:pic>
    </p:spTree>
    <p:extLst>
      <p:ext uri="{BB962C8B-B14F-4D97-AF65-F5344CB8AC3E}">
        <p14:creationId xmlns:p14="http://schemas.microsoft.com/office/powerpoint/2010/main" val="4173216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Manager of Learning</a:t>
            </a:r>
            <a:endParaRPr lang="en-GB" dirty="0"/>
          </a:p>
        </p:txBody>
      </p:sp>
      <p:sp>
        <p:nvSpPr>
          <p:cNvPr id="3" name="Content Placeholder 2"/>
          <p:cNvSpPr>
            <a:spLocks noGrp="1"/>
          </p:cNvSpPr>
          <p:nvPr>
            <p:ph idx="1"/>
          </p:nvPr>
        </p:nvSpPr>
        <p:spPr>
          <a:xfrm>
            <a:off x="866441" y="2489200"/>
            <a:ext cx="7632100" cy="3992282"/>
          </a:xfrm>
        </p:spPr>
        <p:txBody>
          <a:bodyPr>
            <a:normAutofit/>
          </a:bodyPr>
          <a:lstStyle/>
          <a:p>
            <a:pPr marL="0" indent="0" algn="ctr">
              <a:buNone/>
            </a:pPr>
            <a:r>
              <a:rPr lang="en-GB" sz="2400" b="1" dirty="0" smtClean="0"/>
              <a:t>Ensure ALL pupils are the best that they can be</a:t>
            </a:r>
            <a:endParaRPr lang="en-GB" sz="2400" b="1" dirty="0"/>
          </a:p>
          <a:p>
            <a:pPr marL="0" indent="0">
              <a:buNone/>
            </a:pPr>
            <a:endParaRPr lang="en-GB" sz="400" dirty="0"/>
          </a:p>
          <a:p>
            <a:r>
              <a:rPr lang="en-GB" sz="2000" dirty="0" smtClean="0"/>
              <a:t>Monitor transition process </a:t>
            </a:r>
          </a:p>
          <a:p>
            <a:r>
              <a:rPr lang="en-GB" sz="2000" dirty="0" smtClean="0"/>
              <a:t>Track your child’s academic progress</a:t>
            </a:r>
          </a:p>
          <a:p>
            <a:r>
              <a:rPr lang="en-GB" sz="2000" dirty="0" smtClean="0"/>
              <a:t>Support your child’s health and wellbeing</a:t>
            </a:r>
          </a:p>
          <a:p>
            <a:r>
              <a:rPr lang="en-GB" sz="2000" dirty="0" smtClean="0"/>
              <a:t>Act as a contact for you in school</a:t>
            </a:r>
          </a:p>
          <a:p>
            <a:endParaRPr lang="en-GB" sz="2400" dirty="0"/>
          </a:p>
          <a:p>
            <a:pPr marL="0" indent="0">
              <a:buNone/>
            </a:pPr>
            <a:r>
              <a:rPr lang="en-GB" sz="2000" dirty="0" smtClean="0">
                <a:hlinkClick r:id="rId2"/>
              </a:rPr>
              <a:t>MoLHH@st-josephs.bolton.sch.uk</a:t>
            </a:r>
            <a:r>
              <a:rPr lang="en-GB" sz="2000" dirty="0" smtClean="0"/>
              <a:t> </a:t>
            </a:r>
            <a:endParaRPr lang="en-GB" sz="2000" dirty="0"/>
          </a:p>
          <a:p>
            <a:endParaRPr lang="en-GB" sz="2400" dirty="0" smtClean="0"/>
          </a:p>
          <a:p>
            <a:pPr marL="0" indent="0">
              <a:buNone/>
            </a:pPr>
            <a:endParaRPr lang="en-GB" sz="2400" dirty="0"/>
          </a:p>
        </p:txBody>
      </p:sp>
      <p:pic>
        <p:nvPicPr>
          <p:cNvPr id="1026" name="Picture 2" descr="https://s-media-cache-ak0.pinimg.com/236x/6e/35/a6/6e35a6aaf8c96120a60d62dfed5506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471" y="4895986"/>
            <a:ext cx="3075830" cy="173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8983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418</TotalTime>
  <Words>1388</Words>
  <Application>Microsoft Office PowerPoint</Application>
  <PresentationFormat>On-screen Show (4:3)</PresentationFormat>
  <Paragraphs>291</Paragraphs>
  <Slides>42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Century Gothic</vt:lpstr>
      <vt:lpstr>Times New Roman</vt:lpstr>
      <vt:lpstr>Wingdings 3</vt:lpstr>
      <vt:lpstr>Ion Boardroom</vt:lpstr>
      <vt:lpstr>Welcome to Year 7  at St Joseph’s</vt:lpstr>
      <vt:lpstr>PowerPoint Presentation</vt:lpstr>
      <vt:lpstr>Mission Statement</vt:lpstr>
      <vt:lpstr>PowerPoint Presentation</vt:lpstr>
      <vt:lpstr>Behaviour, Safety and Welfare</vt:lpstr>
      <vt:lpstr>Travel and Transport</vt:lpstr>
      <vt:lpstr>PowerPoint Presentation</vt:lpstr>
      <vt:lpstr>Overall, my role is to remove any obstacles in the way of your child’s progress…</vt:lpstr>
      <vt:lpstr>Manager of Learning</vt:lpstr>
      <vt:lpstr>Key Information </vt:lpstr>
      <vt:lpstr>Key Dates</vt:lpstr>
      <vt:lpstr>Key People</vt:lpstr>
      <vt:lpstr>The School</vt:lpstr>
      <vt:lpstr>Formation </vt:lpstr>
      <vt:lpstr>Formation</vt:lpstr>
      <vt:lpstr>Safety and Wellbeing</vt:lpstr>
      <vt:lpstr>Reward System</vt:lpstr>
      <vt:lpstr>Curriculum</vt:lpstr>
      <vt:lpstr>Homework</vt:lpstr>
      <vt:lpstr>School Activities</vt:lpstr>
      <vt:lpstr>The Parent/Carer</vt:lpstr>
      <vt:lpstr>Attendance</vt:lpstr>
      <vt:lpstr>Equipment</vt:lpstr>
      <vt:lpstr>Uniform</vt:lpstr>
      <vt:lpstr>Uniform</vt:lpstr>
      <vt:lpstr>Uniform</vt:lpstr>
      <vt:lpstr>Uniform</vt:lpstr>
      <vt:lpstr>Uniform</vt:lpstr>
      <vt:lpstr>PE Kit</vt:lpstr>
      <vt:lpstr>Purchasing Uniform</vt:lpstr>
      <vt:lpstr>Homework</vt:lpstr>
      <vt:lpstr>Reward System </vt:lpstr>
      <vt:lpstr>Reward System</vt:lpstr>
      <vt:lpstr>Expectations</vt:lpstr>
      <vt:lpstr>The Student</vt:lpstr>
      <vt:lpstr>Residential – 18th October </vt:lpstr>
      <vt:lpstr>A “typical” day</vt:lpstr>
      <vt:lpstr>Registration / Form Tutor</vt:lpstr>
      <vt:lpstr>Break time and Lunchtime</vt:lpstr>
      <vt:lpstr>End of the Day</vt:lpstr>
      <vt:lpstr>Your Questions Answered</vt:lpstr>
      <vt:lpstr>Meet the Form Tutor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School</dc:title>
  <dc:creator>HorridgeH</dc:creator>
  <cp:lastModifiedBy>WoodsR</cp:lastModifiedBy>
  <cp:revision>46</cp:revision>
  <dcterms:created xsi:type="dcterms:W3CDTF">2016-06-23T08:48:54Z</dcterms:created>
  <dcterms:modified xsi:type="dcterms:W3CDTF">2016-07-04T16:59:37Z</dcterms:modified>
</cp:coreProperties>
</file>