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3" r:id="rId3"/>
    <p:sldId id="272" r:id="rId4"/>
    <p:sldId id="261" r:id="rId5"/>
    <p:sldId id="257" r:id="rId6"/>
    <p:sldId id="269" r:id="rId7"/>
    <p:sldId id="259" r:id="rId8"/>
    <p:sldId id="260" r:id="rId9"/>
    <p:sldId id="258" r:id="rId10"/>
    <p:sldId id="265" r:id="rId11"/>
    <p:sldId id="267" r:id="rId12"/>
    <p:sldId id="268" r:id="rId13"/>
    <p:sldId id="271" r:id="rId14"/>
    <p:sldId id="276" r:id="rId15"/>
    <p:sldId id="291" r:id="rId16"/>
    <p:sldId id="263" r:id="rId17"/>
    <p:sldId id="277" r:id="rId18"/>
    <p:sldId id="285" r:id="rId19"/>
    <p:sldId id="264" r:id="rId20"/>
    <p:sldId id="270" r:id="rId21"/>
    <p:sldId id="273" r:id="rId22"/>
    <p:sldId id="274" r:id="rId23"/>
    <p:sldId id="275" r:id="rId24"/>
    <p:sldId id="278" r:id="rId25"/>
    <p:sldId id="279" r:id="rId26"/>
    <p:sldId id="280" r:id="rId27"/>
    <p:sldId id="284"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78" y="66"/>
      </p:cViewPr>
      <p:guideLst/>
    </p:cSldViewPr>
  </p:slideViewPr>
  <p:notesTextViewPr>
    <p:cViewPr>
      <p:scale>
        <a:sx n="1" d="1"/>
        <a:sy n="1" d="1"/>
      </p:scale>
      <p:origin x="0" y="0"/>
    </p:cViewPr>
  </p:notesTextViewPr>
  <p:sorterViewPr>
    <p:cViewPr>
      <p:scale>
        <a:sx n="100" d="100"/>
        <a:sy n="100" d="100"/>
      </p:scale>
      <p:origin x="0" y="-15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B67BD-9F57-42E6-841B-C0086CA4A748}" type="datetimeFigureOut">
              <a:rPr lang="en-GB" smtClean="0"/>
              <a:t>02/02/2021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BE5DB-EEB0-4ED5-B73D-205E09195748}" type="slidenum">
              <a:rPr lang="en-GB" smtClean="0"/>
              <a:t>‹#›</a:t>
            </a:fld>
            <a:endParaRPr lang="en-GB" dirty="0"/>
          </a:p>
        </p:txBody>
      </p:sp>
    </p:spTree>
    <p:extLst>
      <p:ext uri="{BB962C8B-B14F-4D97-AF65-F5344CB8AC3E}">
        <p14:creationId xmlns:p14="http://schemas.microsoft.com/office/powerpoint/2010/main" val="168437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57120AB-4435-4EC8-846A-7B3522ABBB2B}" type="datetime1">
              <a:rPr lang="en-GB" smtClean="0"/>
              <a:t>02/02/2021</a:t>
            </a:fld>
            <a:endParaRPr lang="en-GB" dirty="0"/>
          </a:p>
        </p:txBody>
      </p:sp>
      <p:sp>
        <p:nvSpPr>
          <p:cNvPr id="5" name="Footer Placeholder 4"/>
          <p:cNvSpPr>
            <a:spLocks noGrp="1"/>
          </p:cNvSpPr>
          <p:nvPr>
            <p:ph type="ftr" sz="quarter" idx="11"/>
          </p:nvPr>
        </p:nvSpPr>
        <p:spPr>
          <a:xfrm>
            <a:off x="2692397" y="5037663"/>
            <a:ext cx="5214635" cy="279400"/>
          </a:xfrm>
        </p:spPr>
        <p:txBody>
          <a:bodyPr/>
          <a:lstStyle/>
          <a:p>
            <a:r>
              <a:rPr lang="en-GB" dirty="0"/>
              <a:t>Copyright Leicester City Council</a:t>
            </a:r>
          </a:p>
        </p:txBody>
      </p:sp>
      <p:sp>
        <p:nvSpPr>
          <p:cNvPr id="6" name="Slide Number Placeholder 5"/>
          <p:cNvSpPr>
            <a:spLocks noGrp="1"/>
          </p:cNvSpPr>
          <p:nvPr>
            <p:ph type="sldNum" sz="quarter" idx="12"/>
          </p:nvPr>
        </p:nvSpPr>
        <p:spPr>
          <a:xfrm>
            <a:off x="8956900" y="5037663"/>
            <a:ext cx="551167" cy="279400"/>
          </a:xfrm>
        </p:spPr>
        <p:txBody>
          <a:bodyPr/>
          <a:lstStyle/>
          <a:p>
            <a:fld id="{B0BB6EE9-CCF7-452D-9FE6-C9882FF04AE9}" type="slidenum">
              <a:rPr lang="en-GB" smtClean="0"/>
              <a:t>‹#›</a:t>
            </a:fld>
            <a:endParaRPr lang="en-GB"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68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AF868-4416-47E3-9E7E-D516AC85DE4C}" type="datetime1">
              <a:rPr lang="en-GB" smtClean="0"/>
              <a:t>02/02/2021</a:t>
            </a:fld>
            <a:endParaRPr lang="en-GB" dirty="0"/>
          </a:p>
        </p:txBody>
      </p:sp>
      <p:sp>
        <p:nvSpPr>
          <p:cNvPr id="6" name="Footer Placeholder 5"/>
          <p:cNvSpPr>
            <a:spLocks noGrp="1"/>
          </p:cNvSpPr>
          <p:nvPr>
            <p:ph type="ftr" sz="quarter" idx="11"/>
          </p:nvPr>
        </p:nvSpPr>
        <p:spPr/>
        <p:txBody>
          <a:bodyPr/>
          <a:lstStyle/>
          <a:p>
            <a:r>
              <a:rPr lang="en-GB" dirty="0"/>
              <a:t>Copyright Leicester City Council</a:t>
            </a:r>
          </a:p>
        </p:txBody>
      </p:sp>
      <p:sp>
        <p:nvSpPr>
          <p:cNvPr id="7" name="Slide Number Placeholder 6"/>
          <p:cNvSpPr>
            <a:spLocks noGrp="1"/>
          </p:cNvSpPr>
          <p:nvPr>
            <p:ph type="sldNum" sz="quarter" idx="12"/>
          </p:nvPr>
        </p:nvSpPr>
        <p:spPr/>
        <p:txBody>
          <a:bodyPr/>
          <a:lstStyle/>
          <a:p>
            <a:fld id="{B0BB6EE9-CCF7-452D-9FE6-C9882FF04AE9}" type="slidenum">
              <a:rPr lang="en-GB" smtClean="0"/>
              <a:t>‹#›</a:t>
            </a:fld>
            <a:endParaRPr lang="en-GB" dirty="0"/>
          </a:p>
        </p:txBody>
      </p:sp>
    </p:spTree>
    <p:extLst>
      <p:ext uri="{BB962C8B-B14F-4D97-AF65-F5344CB8AC3E}">
        <p14:creationId xmlns:p14="http://schemas.microsoft.com/office/powerpoint/2010/main" val="30174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87775E-8631-41AC-9CFB-77D990AE01D4}" type="datetime1">
              <a:rPr lang="en-GB" smtClean="0"/>
              <a:t>02/02/2021</a:t>
            </a:fld>
            <a:endParaRPr lang="en-GB" dirty="0"/>
          </a:p>
        </p:txBody>
      </p:sp>
      <p:sp>
        <p:nvSpPr>
          <p:cNvPr id="5" name="Footer Placeholder 4"/>
          <p:cNvSpPr>
            <a:spLocks noGrp="1"/>
          </p:cNvSpPr>
          <p:nvPr>
            <p:ph type="ftr" sz="quarter" idx="11"/>
          </p:nvPr>
        </p:nvSpPr>
        <p:spPr/>
        <p:txBody>
          <a:bodyPr/>
          <a:lstStyle/>
          <a:p>
            <a:r>
              <a:rPr lang="en-GB" dirty="0"/>
              <a:t>Copyright Leicester City Council</a:t>
            </a:r>
          </a:p>
        </p:txBody>
      </p:sp>
      <p:sp>
        <p:nvSpPr>
          <p:cNvPr id="6" name="Slide Number Placeholder 5"/>
          <p:cNvSpPr>
            <a:spLocks noGrp="1"/>
          </p:cNvSpPr>
          <p:nvPr>
            <p:ph type="sldNum" sz="quarter" idx="12"/>
          </p:nvPr>
        </p:nvSpPr>
        <p:spPr/>
        <p:txBody>
          <a:bodyPr/>
          <a:lstStyle/>
          <a:p>
            <a:fld id="{B0BB6EE9-CCF7-452D-9FE6-C9882FF04AE9}" type="slidenum">
              <a:rPr lang="en-GB" smtClean="0"/>
              <a:t>‹#›</a:t>
            </a:fld>
            <a:endParaRPr lang="en-GB"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79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E4264-3F26-4156-91BB-4C47454C9308}" type="datetime1">
              <a:rPr lang="en-GB" smtClean="0"/>
              <a:t>02/02/2021</a:t>
            </a:fld>
            <a:endParaRPr lang="en-GB" dirty="0"/>
          </a:p>
        </p:txBody>
      </p:sp>
      <p:sp>
        <p:nvSpPr>
          <p:cNvPr id="5" name="Footer Placeholder 4"/>
          <p:cNvSpPr>
            <a:spLocks noGrp="1"/>
          </p:cNvSpPr>
          <p:nvPr>
            <p:ph type="ftr" sz="quarter" idx="11"/>
          </p:nvPr>
        </p:nvSpPr>
        <p:spPr/>
        <p:txBody>
          <a:bodyPr/>
          <a:lstStyle/>
          <a:p>
            <a:r>
              <a:rPr lang="en-GB" dirty="0"/>
              <a:t>Copyright Leicester City Council</a:t>
            </a:r>
          </a:p>
        </p:txBody>
      </p:sp>
      <p:sp>
        <p:nvSpPr>
          <p:cNvPr id="6" name="Slide Number Placeholder 5"/>
          <p:cNvSpPr>
            <a:spLocks noGrp="1"/>
          </p:cNvSpPr>
          <p:nvPr>
            <p:ph type="sldNum" sz="quarter" idx="12"/>
          </p:nvPr>
        </p:nvSpPr>
        <p:spPr/>
        <p:txBody>
          <a:bodyPr/>
          <a:lstStyle/>
          <a:p>
            <a:fld id="{B0BB6EE9-CCF7-452D-9FE6-C9882FF04AE9}" type="slidenum">
              <a:rPr lang="en-GB" smtClean="0"/>
              <a:t>‹#›</a:t>
            </a:fld>
            <a:endParaRPr lang="en-GB"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8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008DBF-E5EA-4EB6-835D-4DC130D59D32}" type="datetime1">
              <a:rPr lang="en-GB" smtClean="0"/>
              <a:t>02/02/2021</a:t>
            </a:fld>
            <a:endParaRPr lang="en-GB" dirty="0"/>
          </a:p>
        </p:txBody>
      </p:sp>
      <p:sp>
        <p:nvSpPr>
          <p:cNvPr id="5" name="Footer Placeholder 4"/>
          <p:cNvSpPr>
            <a:spLocks noGrp="1"/>
          </p:cNvSpPr>
          <p:nvPr>
            <p:ph type="ftr" sz="quarter" idx="11"/>
          </p:nvPr>
        </p:nvSpPr>
        <p:spPr/>
        <p:txBody>
          <a:bodyPr/>
          <a:lstStyle/>
          <a:p>
            <a:r>
              <a:rPr lang="en-GB" dirty="0"/>
              <a:t>Copyright Leicester City Council</a:t>
            </a:r>
          </a:p>
        </p:txBody>
      </p:sp>
      <p:sp>
        <p:nvSpPr>
          <p:cNvPr id="6" name="Slide Number Placeholder 5"/>
          <p:cNvSpPr>
            <a:spLocks noGrp="1"/>
          </p:cNvSpPr>
          <p:nvPr>
            <p:ph type="sldNum" sz="quarter" idx="12"/>
          </p:nvPr>
        </p:nvSpPr>
        <p:spPr/>
        <p:txBody>
          <a:bodyPr/>
          <a:lstStyle/>
          <a:p>
            <a:fld id="{B0BB6EE9-CCF7-452D-9FE6-C9882FF04AE9}" type="slidenum">
              <a:rPr lang="en-GB" smtClean="0"/>
              <a:t>‹#›</a:t>
            </a:fld>
            <a:endParaRPr lang="en-GB" dirty="0"/>
          </a:p>
        </p:txBody>
      </p:sp>
    </p:spTree>
    <p:extLst>
      <p:ext uri="{BB962C8B-B14F-4D97-AF65-F5344CB8AC3E}">
        <p14:creationId xmlns:p14="http://schemas.microsoft.com/office/powerpoint/2010/main" val="2035080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EE39D-8A64-4FCD-8DD5-AF5FACF11616}" type="datetime1">
              <a:rPr lang="en-GB" smtClean="0"/>
              <a:t>02/02/2021</a:t>
            </a:fld>
            <a:endParaRPr lang="en-GB" dirty="0"/>
          </a:p>
        </p:txBody>
      </p:sp>
      <p:sp>
        <p:nvSpPr>
          <p:cNvPr id="5" name="Footer Placeholder 4"/>
          <p:cNvSpPr>
            <a:spLocks noGrp="1"/>
          </p:cNvSpPr>
          <p:nvPr>
            <p:ph type="ftr" sz="quarter" idx="11"/>
          </p:nvPr>
        </p:nvSpPr>
        <p:spPr/>
        <p:txBody>
          <a:bodyPr/>
          <a:lstStyle/>
          <a:p>
            <a:r>
              <a:rPr lang="en-GB" dirty="0"/>
              <a:t>Copyright Leicester City Council</a:t>
            </a:r>
          </a:p>
        </p:txBody>
      </p:sp>
      <p:sp>
        <p:nvSpPr>
          <p:cNvPr id="6" name="Slide Number Placeholder 5"/>
          <p:cNvSpPr>
            <a:spLocks noGrp="1"/>
          </p:cNvSpPr>
          <p:nvPr>
            <p:ph type="sldNum" sz="quarter" idx="12"/>
          </p:nvPr>
        </p:nvSpPr>
        <p:spPr/>
        <p:txBody>
          <a:bodyPr/>
          <a:lstStyle/>
          <a:p>
            <a:fld id="{B0BB6EE9-CCF7-452D-9FE6-C9882FF04AE9}" type="slidenum">
              <a:rPr lang="en-GB" smtClean="0"/>
              <a:t>‹#›</a:t>
            </a:fld>
            <a:endParaRPr lang="en-GB"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735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751842-5029-46FE-8D74-B87822504B21}" type="datetime1">
              <a:rPr lang="en-GB" smtClean="0"/>
              <a:t>02/02/2021</a:t>
            </a:fld>
            <a:endParaRPr lang="en-GB" dirty="0"/>
          </a:p>
        </p:txBody>
      </p:sp>
      <p:sp>
        <p:nvSpPr>
          <p:cNvPr id="5" name="Footer Placeholder 4"/>
          <p:cNvSpPr>
            <a:spLocks noGrp="1"/>
          </p:cNvSpPr>
          <p:nvPr>
            <p:ph type="ftr" sz="quarter" idx="11"/>
          </p:nvPr>
        </p:nvSpPr>
        <p:spPr/>
        <p:txBody>
          <a:bodyPr/>
          <a:lstStyle/>
          <a:p>
            <a:r>
              <a:rPr lang="en-GB" dirty="0"/>
              <a:t>Copyright Leicester City Council</a:t>
            </a:r>
          </a:p>
        </p:txBody>
      </p:sp>
      <p:sp>
        <p:nvSpPr>
          <p:cNvPr id="6" name="Slide Number Placeholder 5"/>
          <p:cNvSpPr>
            <a:spLocks noGrp="1"/>
          </p:cNvSpPr>
          <p:nvPr>
            <p:ph type="sldNum" sz="quarter" idx="12"/>
          </p:nvPr>
        </p:nvSpPr>
        <p:spPr/>
        <p:txBody>
          <a:bodyPr/>
          <a:lstStyle/>
          <a:p>
            <a:fld id="{B0BB6EE9-CCF7-452D-9FE6-C9882FF04AE9}" type="slidenum">
              <a:rPr lang="en-GB" smtClean="0"/>
              <a:t>‹#›</a:t>
            </a:fld>
            <a:endParaRPr lang="en-GB"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17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25085-0BE0-4B6F-9BE3-BB82DD3A6EC5}" type="datetime1">
              <a:rPr lang="en-GB" smtClean="0"/>
              <a:t>02/02/2021</a:t>
            </a:fld>
            <a:endParaRPr lang="en-GB" dirty="0"/>
          </a:p>
        </p:txBody>
      </p:sp>
      <p:sp>
        <p:nvSpPr>
          <p:cNvPr id="5" name="Footer Placeholder 4"/>
          <p:cNvSpPr>
            <a:spLocks noGrp="1"/>
          </p:cNvSpPr>
          <p:nvPr>
            <p:ph type="ftr" sz="quarter" idx="11"/>
          </p:nvPr>
        </p:nvSpPr>
        <p:spPr/>
        <p:txBody>
          <a:bodyPr/>
          <a:lstStyle/>
          <a:p>
            <a:r>
              <a:rPr lang="en-GB" dirty="0"/>
              <a:t>Copyright Leicester City Council</a:t>
            </a:r>
          </a:p>
        </p:txBody>
      </p:sp>
      <p:sp>
        <p:nvSpPr>
          <p:cNvPr id="6" name="Slide Number Placeholder 5"/>
          <p:cNvSpPr>
            <a:spLocks noGrp="1"/>
          </p:cNvSpPr>
          <p:nvPr>
            <p:ph type="sldNum" sz="quarter" idx="12"/>
          </p:nvPr>
        </p:nvSpPr>
        <p:spPr/>
        <p:txBody>
          <a:bodyPr/>
          <a:lstStyle/>
          <a:p>
            <a:fld id="{B0BB6EE9-CCF7-452D-9FE6-C9882FF04AE9}"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73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3A9FC-6E05-499E-99D9-CBE46530FE23}" type="datetime1">
              <a:rPr lang="en-GB" smtClean="0"/>
              <a:t>02/02/2021</a:t>
            </a:fld>
            <a:endParaRPr lang="en-GB" dirty="0"/>
          </a:p>
        </p:txBody>
      </p:sp>
      <p:sp>
        <p:nvSpPr>
          <p:cNvPr id="5" name="Footer Placeholder 4"/>
          <p:cNvSpPr>
            <a:spLocks noGrp="1"/>
          </p:cNvSpPr>
          <p:nvPr>
            <p:ph type="ftr" sz="quarter" idx="11"/>
          </p:nvPr>
        </p:nvSpPr>
        <p:spPr/>
        <p:txBody>
          <a:bodyPr/>
          <a:lstStyle/>
          <a:p>
            <a:r>
              <a:rPr lang="en-GB" dirty="0"/>
              <a:t>Copyright Leicester City Council</a:t>
            </a:r>
          </a:p>
        </p:txBody>
      </p:sp>
      <p:sp>
        <p:nvSpPr>
          <p:cNvPr id="6" name="Slide Number Placeholder 5"/>
          <p:cNvSpPr>
            <a:spLocks noGrp="1"/>
          </p:cNvSpPr>
          <p:nvPr>
            <p:ph type="sldNum" sz="quarter" idx="12"/>
          </p:nvPr>
        </p:nvSpPr>
        <p:spPr/>
        <p:txBody>
          <a:bodyPr/>
          <a:lstStyle/>
          <a:p>
            <a:fld id="{B0BB6EE9-CCF7-452D-9FE6-C9882FF04AE9}" type="slidenum">
              <a:rPr lang="en-GB" smtClean="0"/>
              <a:t>‹#›</a:t>
            </a:fld>
            <a:endParaRPr lang="en-GB"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1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E9686B-9D11-472A-97CB-DE0CF69EBF9B}" type="datetime1">
              <a:rPr lang="en-GB" smtClean="0"/>
              <a:t>02/02/2021</a:t>
            </a:fld>
            <a:endParaRPr lang="en-GB" dirty="0"/>
          </a:p>
        </p:txBody>
      </p:sp>
      <p:sp>
        <p:nvSpPr>
          <p:cNvPr id="5" name="Footer Placeholder 4"/>
          <p:cNvSpPr>
            <a:spLocks noGrp="1"/>
          </p:cNvSpPr>
          <p:nvPr>
            <p:ph type="ftr" sz="quarter" idx="11"/>
          </p:nvPr>
        </p:nvSpPr>
        <p:spPr/>
        <p:txBody>
          <a:bodyPr/>
          <a:lstStyle/>
          <a:p>
            <a:r>
              <a:rPr lang="en-GB" dirty="0"/>
              <a:t>Copyright Leicester City Council</a:t>
            </a:r>
          </a:p>
        </p:txBody>
      </p:sp>
      <p:sp>
        <p:nvSpPr>
          <p:cNvPr id="6" name="Slide Number Placeholder 5"/>
          <p:cNvSpPr>
            <a:spLocks noGrp="1"/>
          </p:cNvSpPr>
          <p:nvPr>
            <p:ph type="sldNum" sz="quarter" idx="12"/>
          </p:nvPr>
        </p:nvSpPr>
        <p:spPr/>
        <p:txBody>
          <a:bodyPr/>
          <a:lstStyle/>
          <a:p>
            <a:fld id="{B0BB6EE9-CCF7-452D-9FE6-C9882FF04AE9}" type="slidenum">
              <a:rPr lang="en-GB" smtClean="0"/>
              <a:t>‹#›</a:t>
            </a:fld>
            <a:endParaRPr lang="en-GB" dirty="0"/>
          </a:p>
        </p:txBody>
      </p:sp>
    </p:spTree>
    <p:extLst>
      <p:ext uri="{BB962C8B-B14F-4D97-AF65-F5344CB8AC3E}">
        <p14:creationId xmlns:p14="http://schemas.microsoft.com/office/powerpoint/2010/main" val="349388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65478-0996-4B47-8D4E-6A9B66E317BE}" type="datetime1">
              <a:rPr lang="en-GB" smtClean="0"/>
              <a:t>02/02/2021</a:t>
            </a:fld>
            <a:endParaRPr lang="en-GB" dirty="0"/>
          </a:p>
        </p:txBody>
      </p:sp>
      <p:sp>
        <p:nvSpPr>
          <p:cNvPr id="5" name="Footer Placeholder 4"/>
          <p:cNvSpPr>
            <a:spLocks noGrp="1"/>
          </p:cNvSpPr>
          <p:nvPr>
            <p:ph type="ftr" sz="quarter" idx="11"/>
          </p:nvPr>
        </p:nvSpPr>
        <p:spPr/>
        <p:txBody>
          <a:bodyPr/>
          <a:lstStyle/>
          <a:p>
            <a:r>
              <a:rPr lang="en-GB" dirty="0"/>
              <a:t>Copyright Leicester City Council</a:t>
            </a:r>
          </a:p>
        </p:txBody>
      </p:sp>
      <p:sp>
        <p:nvSpPr>
          <p:cNvPr id="6" name="Slide Number Placeholder 5"/>
          <p:cNvSpPr>
            <a:spLocks noGrp="1"/>
          </p:cNvSpPr>
          <p:nvPr>
            <p:ph type="sldNum" sz="quarter" idx="12"/>
          </p:nvPr>
        </p:nvSpPr>
        <p:spPr/>
        <p:txBody>
          <a:bodyPr/>
          <a:lstStyle/>
          <a:p>
            <a:fld id="{B0BB6EE9-CCF7-452D-9FE6-C9882FF04AE9}" type="slidenum">
              <a:rPr lang="en-GB" smtClean="0"/>
              <a:t>‹#›</a:t>
            </a:fld>
            <a:endParaRPr lang="en-GB"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85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758EDC-27C5-4A2E-8254-5E54892659FC}" type="datetime1">
              <a:rPr lang="en-GB" smtClean="0"/>
              <a:t>02/02/2021</a:t>
            </a:fld>
            <a:endParaRPr lang="en-GB" dirty="0"/>
          </a:p>
        </p:txBody>
      </p:sp>
      <p:sp>
        <p:nvSpPr>
          <p:cNvPr id="6" name="Footer Placeholder 5"/>
          <p:cNvSpPr>
            <a:spLocks noGrp="1"/>
          </p:cNvSpPr>
          <p:nvPr>
            <p:ph type="ftr" sz="quarter" idx="11"/>
          </p:nvPr>
        </p:nvSpPr>
        <p:spPr/>
        <p:txBody>
          <a:bodyPr/>
          <a:lstStyle/>
          <a:p>
            <a:r>
              <a:rPr lang="en-GB" dirty="0"/>
              <a:t>Copyright Leicester City Council</a:t>
            </a:r>
          </a:p>
        </p:txBody>
      </p:sp>
      <p:sp>
        <p:nvSpPr>
          <p:cNvPr id="7" name="Slide Number Placeholder 6"/>
          <p:cNvSpPr>
            <a:spLocks noGrp="1"/>
          </p:cNvSpPr>
          <p:nvPr>
            <p:ph type="sldNum" sz="quarter" idx="12"/>
          </p:nvPr>
        </p:nvSpPr>
        <p:spPr/>
        <p:txBody>
          <a:bodyPr/>
          <a:lstStyle/>
          <a:p>
            <a:fld id="{B0BB6EE9-CCF7-452D-9FE6-C9882FF04AE9}" type="slidenum">
              <a:rPr lang="en-GB" smtClean="0"/>
              <a:t>‹#›</a:t>
            </a:fld>
            <a:endParaRPr lang="en-GB" dirty="0"/>
          </a:p>
        </p:txBody>
      </p:sp>
    </p:spTree>
    <p:extLst>
      <p:ext uri="{BB962C8B-B14F-4D97-AF65-F5344CB8AC3E}">
        <p14:creationId xmlns:p14="http://schemas.microsoft.com/office/powerpoint/2010/main" val="24078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9FB879-5AE2-404E-AE17-8D602E937718}" type="datetime1">
              <a:rPr lang="en-GB" smtClean="0"/>
              <a:t>02/02/2021</a:t>
            </a:fld>
            <a:endParaRPr lang="en-GB" dirty="0"/>
          </a:p>
        </p:txBody>
      </p:sp>
      <p:sp>
        <p:nvSpPr>
          <p:cNvPr id="8" name="Footer Placeholder 7"/>
          <p:cNvSpPr>
            <a:spLocks noGrp="1"/>
          </p:cNvSpPr>
          <p:nvPr>
            <p:ph type="ftr" sz="quarter" idx="11"/>
          </p:nvPr>
        </p:nvSpPr>
        <p:spPr/>
        <p:txBody>
          <a:bodyPr/>
          <a:lstStyle/>
          <a:p>
            <a:r>
              <a:rPr lang="en-GB" dirty="0"/>
              <a:t>Copyright Leicester City Council</a:t>
            </a:r>
          </a:p>
        </p:txBody>
      </p:sp>
      <p:sp>
        <p:nvSpPr>
          <p:cNvPr id="9" name="Slide Number Placeholder 8"/>
          <p:cNvSpPr>
            <a:spLocks noGrp="1"/>
          </p:cNvSpPr>
          <p:nvPr>
            <p:ph type="sldNum" sz="quarter" idx="12"/>
          </p:nvPr>
        </p:nvSpPr>
        <p:spPr/>
        <p:txBody>
          <a:bodyPr/>
          <a:lstStyle/>
          <a:p>
            <a:fld id="{B0BB6EE9-CCF7-452D-9FE6-C9882FF04AE9}" type="slidenum">
              <a:rPr lang="en-GB" smtClean="0"/>
              <a:t>‹#›</a:t>
            </a:fld>
            <a:endParaRPr lang="en-GB"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93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5494E0-7529-4B68-9BAC-598742B1F34F}" type="datetime1">
              <a:rPr lang="en-GB" smtClean="0"/>
              <a:t>02/02/2021</a:t>
            </a:fld>
            <a:endParaRPr lang="en-GB" dirty="0"/>
          </a:p>
        </p:txBody>
      </p:sp>
      <p:sp>
        <p:nvSpPr>
          <p:cNvPr id="4" name="Footer Placeholder 3"/>
          <p:cNvSpPr>
            <a:spLocks noGrp="1"/>
          </p:cNvSpPr>
          <p:nvPr>
            <p:ph type="ftr" sz="quarter" idx="11"/>
          </p:nvPr>
        </p:nvSpPr>
        <p:spPr/>
        <p:txBody>
          <a:bodyPr/>
          <a:lstStyle/>
          <a:p>
            <a:r>
              <a:rPr lang="en-GB" dirty="0"/>
              <a:t>Copyright Leicester City Council</a:t>
            </a:r>
          </a:p>
        </p:txBody>
      </p:sp>
      <p:sp>
        <p:nvSpPr>
          <p:cNvPr id="5" name="Slide Number Placeholder 4"/>
          <p:cNvSpPr>
            <a:spLocks noGrp="1"/>
          </p:cNvSpPr>
          <p:nvPr>
            <p:ph type="sldNum" sz="quarter" idx="12"/>
          </p:nvPr>
        </p:nvSpPr>
        <p:spPr/>
        <p:txBody>
          <a:bodyPr/>
          <a:lstStyle/>
          <a:p>
            <a:fld id="{B0BB6EE9-CCF7-452D-9FE6-C9882FF04AE9}"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06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CD192-7D90-4608-BFA8-A07F5BF15321}" type="datetime1">
              <a:rPr lang="en-GB" smtClean="0"/>
              <a:t>02/02/2021</a:t>
            </a:fld>
            <a:endParaRPr lang="en-GB" dirty="0"/>
          </a:p>
        </p:txBody>
      </p:sp>
      <p:sp>
        <p:nvSpPr>
          <p:cNvPr id="3" name="Footer Placeholder 2"/>
          <p:cNvSpPr>
            <a:spLocks noGrp="1"/>
          </p:cNvSpPr>
          <p:nvPr>
            <p:ph type="ftr" sz="quarter" idx="11"/>
          </p:nvPr>
        </p:nvSpPr>
        <p:spPr/>
        <p:txBody>
          <a:bodyPr/>
          <a:lstStyle/>
          <a:p>
            <a:r>
              <a:rPr lang="en-GB" dirty="0"/>
              <a:t>Copyright Leicester City Council</a:t>
            </a:r>
          </a:p>
        </p:txBody>
      </p:sp>
      <p:sp>
        <p:nvSpPr>
          <p:cNvPr id="4" name="Slide Number Placeholder 3"/>
          <p:cNvSpPr>
            <a:spLocks noGrp="1"/>
          </p:cNvSpPr>
          <p:nvPr>
            <p:ph type="sldNum" sz="quarter" idx="12"/>
          </p:nvPr>
        </p:nvSpPr>
        <p:spPr/>
        <p:txBody>
          <a:bodyPr/>
          <a:lstStyle/>
          <a:p>
            <a:fld id="{B0BB6EE9-CCF7-452D-9FE6-C9882FF04AE9}" type="slidenum">
              <a:rPr lang="en-GB" smtClean="0"/>
              <a:t>‹#›</a:t>
            </a:fld>
            <a:endParaRPr lang="en-GB" dirty="0"/>
          </a:p>
        </p:txBody>
      </p:sp>
    </p:spTree>
    <p:extLst>
      <p:ext uri="{BB962C8B-B14F-4D97-AF65-F5344CB8AC3E}">
        <p14:creationId xmlns:p14="http://schemas.microsoft.com/office/powerpoint/2010/main" val="394991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1C5DE2-CD28-4ECA-929B-01ADA3A0CA2C}" type="datetime1">
              <a:rPr lang="en-GB" smtClean="0"/>
              <a:t>02/02/2021</a:t>
            </a:fld>
            <a:endParaRPr lang="en-GB" dirty="0"/>
          </a:p>
        </p:txBody>
      </p:sp>
      <p:sp>
        <p:nvSpPr>
          <p:cNvPr id="6" name="Footer Placeholder 5"/>
          <p:cNvSpPr>
            <a:spLocks noGrp="1"/>
          </p:cNvSpPr>
          <p:nvPr>
            <p:ph type="ftr" sz="quarter" idx="11"/>
          </p:nvPr>
        </p:nvSpPr>
        <p:spPr/>
        <p:txBody>
          <a:bodyPr/>
          <a:lstStyle/>
          <a:p>
            <a:r>
              <a:rPr lang="en-GB" dirty="0"/>
              <a:t>Copyright Leicester City Council</a:t>
            </a:r>
          </a:p>
        </p:txBody>
      </p:sp>
      <p:sp>
        <p:nvSpPr>
          <p:cNvPr id="7" name="Slide Number Placeholder 6"/>
          <p:cNvSpPr>
            <a:spLocks noGrp="1"/>
          </p:cNvSpPr>
          <p:nvPr>
            <p:ph type="sldNum" sz="quarter" idx="12"/>
          </p:nvPr>
        </p:nvSpPr>
        <p:spPr/>
        <p:txBody>
          <a:bodyPr/>
          <a:lstStyle/>
          <a:p>
            <a:fld id="{B0BB6EE9-CCF7-452D-9FE6-C9882FF04AE9}" type="slidenum">
              <a:rPr lang="en-GB" smtClean="0"/>
              <a:t>‹#›</a:t>
            </a:fld>
            <a:endParaRPr lang="en-GB"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5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46AF9E-2720-45C6-8A43-7D58DBB6B468}" type="datetime1">
              <a:rPr lang="en-GB" smtClean="0"/>
              <a:t>02/02/2021</a:t>
            </a:fld>
            <a:endParaRPr lang="en-GB" dirty="0"/>
          </a:p>
        </p:txBody>
      </p:sp>
      <p:sp>
        <p:nvSpPr>
          <p:cNvPr id="6" name="Footer Placeholder 5"/>
          <p:cNvSpPr>
            <a:spLocks noGrp="1"/>
          </p:cNvSpPr>
          <p:nvPr>
            <p:ph type="ftr" sz="quarter" idx="11"/>
          </p:nvPr>
        </p:nvSpPr>
        <p:spPr/>
        <p:txBody>
          <a:bodyPr/>
          <a:lstStyle/>
          <a:p>
            <a:r>
              <a:rPr lang="en-GB" dirty="0"/>
              <a:t>Copyright Leicester City Council</a:t>
            </a:r>
          </a:p>
        </p:txBody>
      </p:sp>
      <p:sp>
        <p:nvSpPr>
          <p:cNvPr id="7" name="Slide Number Placeholder 6"/>
          <p:cNvSpPr>
            <a:spLocks noGrp="1"/>
          </p:cNvSpPr>
          <p:nvPr>
            <p:ph type="sldNum" sz="quarter" idx="12"/>
          </p:nvPr>
        </p:nvSpPr>
        <p:spPr/>
        <p:txBody>
          <a:bodyPr/>
          <a:lstStyle/>
          <a:p>
            <a:fld id="{B0BB6EE9-CCF7-452D-9FE6-C9882FF04AE9}" type="slidenum">
              <a:rPr lang="en-GB" smtClean="0"/>
              <a:t>‹#›</a:t>
            </a:fld>
            <a:endParaRPr lang="en-GB" dirty="0"/>
          </a:p>
        </p:txBody>
      </p:sp>
    </p:spTree>
    <p:extLst>
      <p:ext uri="{BB962C8B-B14F-4D97-AF65-F5344CB8AC3E}">
        <p14:creationId xmlns:p14="http://schemas.microsoft.com/office/powerpoint/2010/main" val="10583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F688A3-E3C8-4B67-9756-3E57BF3A5FA2}" type="datetime1">
              <a:rPr lang="en-GB" smtClean="0"/>
              <a:t>02/02/2021</a:t>
            </a:fld>
            <a:endParaRPr lang="en-GB"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GB" dirty="0"/>
              <a:t>Copyright Leicester City Council</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BB6EE9-CCF7-452D-9FE6-C9882FF04AE9}" type="slidenum">
              <a:rPr lang="en-GB" smtClean="0"/>
              <a:t>‹#›</a:t>
            </a:fld>
            <a:endParaRPr lang="en-GB" dirty="0"/>
          </a:p>
        </p:txBody>
      </p:sp>
    </p:spTree>
    <p:extLst>
      <p:ext uri="{BB962C8B-B14F-4D97-AF65-F5344CB8AC3E}">
        <p14:creationId xmlns:p14="http://schemas.microsoft.com/office/powerpoint/2010/main" val="2398989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flickr.com/photos/jill47/607303506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F88CF2-F016-4459-9DEC-FC46A4E11171}"/>
              </a:ext>
            </a:extLst>
          </p:cNvPr>
          <p:cNvSpPr>
            <a:spLocks noGrp="1"/>
          </p:cNvSpPr>
          <p:nvPr>
            <p:ph type="ctrTitle"/>
          </p:nvPr>
        </p:nvSpPr>
        <p:spPr/>
        <p:txBody>
          <a:bodyPr/>
          <a:lstStyle/>
          <a:p>
            <a:r>
              <a:rPr lang="en-GB" dirty="0">
                <a:latin typeface="Kristen ITC" panose="03050502040202030202" pitchFamily="66" charset="0"/>
              </a:rPr>
              <a:t>My </a:t>
            </a:r>
            <a:r>
              <a:rPr lang="en-GB" dirty="0" smtClean="0">
                <a:latin typeface="Kristen ITC" panose="03050502040202030202" pitchFamily="66" charset="0"/>
              </a:rPr>
              <a:t> </a:t>
            </a:r>
            <a:r>
              <a:rPr lang="en-GB" dirty="0">
                <a:latin typeface="Kristen ITC" panose="03050502040202030202" pitchFamily="66" charset="0"/>
              </a:rPr>
              <a:t>book of changes</a:t>
            </a:r>
          </a:p>
        </p:txBody>
      </p:sp>
      <p:sp>
        <p:nvSpPr>
          <p:cNvPr id="3" name="Subtitle 2">
            <a:extLst>
              <a:ext uri="{FF2B5EF4-FFF2-40B4-BE49-F238E27FC236}">
                <a16:creationId xmlns="" xmlns:a16="http://schemas.microsoft.com/office/drawing/2014/main" id="{AED3AF23-B0C5-479D-A1EE-5D5D8F358491}"/>
              </a:ext>
            </a:extLst>
          </p:cNvPr>
          <p:cNvSpPr>
            <a:spLocks noGrp="1"/>
          </p:cNvSpPr>
          <p:nvPr>
            <p:ph type="subTitle" idx="1"/>
          </p:nvPr>
        </p:nvSpPr>
        <p:spPr/>
        <p:txBody>
          <a:bodyPr/>
          <a:lstStyle/>
          <a:p>
            <a:endParaRPr lang="en-GB" dirty="0"/>
          </a:p>
          <a:p>
            <a:r>
              <a:rPr lang="en-GB" dirty="0">
                <a:latin typeface="Leelawadee" panose="020B0502040204020203" pitchFamily="34" charset="-34"/>
                <a:cs typeface="Leelawadee" panose="020B0502040204020203" pitchFamily="34" charset="-34"/>
              </a:rPr>
              <a:t>Thinking about changes that are coming up</a:t>
            </a:r>
          </a:p>
        </p:txBody>
      </p:sp>
      <p:pic>
        <p:nvPicPr>
          <p:cNvPr id="5" name="Picture 2" descr="Leicester City Council - Wikipedia">
            <a:extLst>
              <a:ext uri="{FF2B5EF4-FFF2-40B4-BE49-F238E27FC236}">
                <a16:creationId xmlns="" xmlns:a16="http://schemas.microsoft.com/office/drawing/2014/main" id="{42735909-85D9-4DA7-895C-BCA840C412FB}"/>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D7980-9995-47DB-81A7-6BC6FD18567F}"/>
              </a:ext>
            </a:extLst>
          </p:cNvPr>
          <p:cNvSpPr>
            <a:spLocks noGrp="1"/>
          </p:cNvSpPr>
          <p:nvPr>
            <p:ph type="title"/>
          </p:nvPr>
        </p:nvSpPr>
        <p:spPr>
          <a:xfrm>
            <a:off x="1295401" y="194732"/>
            <a:ext cx="9601196" cy="1574800"/>
          </a:xfrm>
        </p:spPr>
        <p:txBody>
          <a:bodyPr>
            <a:normAutofit fontScale="90000"/>
          </a:bodyPr>
          <a:lstStyle/>
          <a:p>
            <a:r>
              <a:rPr lang="en-GB" dirty="0"/>
              <a:t/>
            </a:r>
            <a:br>
              <a:rPr lang="en-GB" dirty="0"/>
            </a:br>
            <a:r>
              <a:rPr lang="en-GB" dirty="0"/>
              <a:t/>
            </a:r>
            <a:br>
              <a:rPr lang="en-GB" dirty="0"/>
            </a:br>
            <a:r>
              <a:rPr lang="en-GB" dirty="0">
                <a:latin typeface="Kristen ITC" panose="03050502040202030202" pitchFamily="66" charset="0"/>
              </a:rPr>
              <a:t>List things that you think about and worry you…</a:t>
            </a:r>
          </a:p>
        </p:txBody>
      </p:sp>
      <p:sp>
        <p:nvSpPr>
          <p:cNvPr id="3" name="Content Placeholder 2">
            <a:extLst>
              <a:ext uri="{FF2B5EF4-FFF2-40B4-BE49-F238E27FC236}">
                <a16:creationId xmlns="" xmlns:a16="http://schemas.microsoft.com/office/drawing/2014/main" id="{78EC9F45-F674-4319-BAA8-95F29B12A1A8}"/>
              </a:ext>
            </a:extLst>
          </p:cNvPr>
          <p:cNvSpPr>
            <a:spLocks noGrp="1"/>
          </p:cNvSpPr>
          <p:nvPr>
            <p:ph idx="1"/>
          </p:nvPr>
        </p:nvSpPr>
        <p:spPr>
          <a:xfrm>
            <a:off x="358141" y="2385472"/>
            <a:ext cx="2042159" cy="3729568"/>
          </a:xfrm>
        </p:spPr>
        <p:txBody>
          <a:bodyPr/>
          <a:lstStyle/>
          <a:p>
            <a:pPr marL="0" indent="0" algn="ctr">
              <a:buNone/>
            </a:pPr>
            <a:r>
              <a:rPr lang="en-GB" dirty="0">
                <a:latin typeface="Leelawadee" panose="020B0502040204020203" pitchFamily="34" charset="-34"/>
                <a:cs typeface="Leelawadee" panose="020B0502040204020203" pitchFamily="34" charset="-34"/>
              </a:rPr>
              <a:t>Today</a:t>
            </a:r>
          </a:p>
        </p:txBody>
      </p:sp>
      <p:sp>
        <p:nvSpPr>
          <p:cNvPr id="4" name="Content Placeholder 2">
            <a:extLst>
              <a:ext uri="{FF2B5EF4-FFF2-40B4-BE49-F238E27FC236}">
                <a16:creationId xmlns="" xmlns:a16="http://schemas.microsoft.com/office/drawing/2014/main" id="{D2C05AC8-E1EB-4945-B557-4BAFA733150D}"/>
              </a:ext>
            </a:extLst>
          </p:cNvPr>
          <p:cNvSpPr txBox="1">
            <a:spLocks/>
          </p:cNvSpPr>
          <p:nvPr/>
        </p:nvSpPr>
        <p:spPr>
          <a:xfrm>
            <a:off x="2400300" y="2382056"/>
            <a:ext cx="2042159" cy="372956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GB" dirty="0">
                <a:latin typeface="Leelawadee" panose="020B0502040204020203" pitchFamily="34" charset="-34"/>
                <a:cs typeface="Leelawadee" panose="020B0502040204020203" pitchFamily="34" charset="-34"/>
              </a:rPr>
              <a:t>Tomorrow</a:t>
            </a:r>
          </a:p>
        </p:txBody>
      </p:sp>
      <p:sp>
        <p:nvSpPr>
          <p:cNvPr id="5" name="Content Placeholder 2">
            <a:extLst>
              <a:ext uri="{FF2B5EF4-FFF2-40B4-BE49-F238E27FC236}">
                <a16:creationId xmlns="" xmlns:a16="http://schemas.microsoft.com/office/drawing/2014/main" id="{714BFD38-2564-4881-9074-247489C77EAD}"/>
              </a:ext>
            </a:extLst>
          </p:cNvPr>
          <p:cNvSpPr txBox="1">
            <a:spLocks/>
          </p:cNvSpPr>
          <p:nvPr/>
        </p:nvSpPr>
        <p:spPr>
          <a:xfrm>
            <a:off x="4771442" y="2407748"/>
            <a:ext cx="2042159" cy="372956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GB" dirty="0">
                <a:latin typeface="Leelawadee" panose="020B0502040204020203" pitchFamily="34" charset="-34"/>
                <a:cs typeface="Leelawadee" panose="020B0502040204020203" pitchFamily="34" charset="-34"/>
              </a:rPr>
              <a:t>Next week</a:t>
            </a:r>
          </a:p>
        </p:txBody>
      </p:sp>
      <p:sp>
        <p:nvSpPr>
          <p:cNvPr id="6" name="Content Placeholder 2">
            <a:extLst>
              <a:ext uri="{FF2B5EF4-FFF2-40B4-BE49-F238E27FC236}">
                <a16:creationId xmlns="" xmlns:a16="http://schemas.microsoft.com/office/drawing/2014/main" id="{44F74B04-F267-41E2-8B3E-A64BF10C8A17}"/>
              </a:ext>
            </a:extLst>
          </p:cNvPr>
          <p:cNvSpPr txBox="1">
            <a:spLocks/>
          </p:cNvSpPr>
          <p:nvPr/>
        </p:nvSpPr>
        <p:spPr>
          <a:xfrm>
            <a:off x="6982066" y="2411896"/>
            <a:ext cx="2831650" cy="372956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GB" dirty="0">
                <a:latin typeface="Leelawadee" panose="020B0502040204020203" pitchFamily="34" charset="-34"/>
                <a:cs typeface="Leelawadee" panose="020B0502040204020203" pitchFamily="34" charset="-34"/>
              </a:rPr>
              <a:t>Next month</a:t>
            </a:r>
          </a:p>
        </p:txBody>
      </p:sp>
      <p:sp>
        <p:nvSpPr>
          <p:cNvPr id="7" name="Content Placeholder 2">
            <a:extLst>
              <a:ext uri="{FF2B5EF4-FFF2-40B4-BE49-F238E27FC236}">
                <a16:creationId xmlns="" xmlns:a16="http://schemas.microsoft.com/office/drawing/2014/main" id="{9E7DF060-D2D9-4863-A4B9-B9E1CC8E4422}"/>
              </a:ext>
            </a:extLst>
          </p:cNvPr>
          <p:cNvSpPr txBox="1">
            <a:spLocks/>
          </p:cNvSpPr>
          <p:nvPr/>
        </p:nvSpPr>
        <p:spPr>
          <a:xfrm>
            <a:off x="9472321" y="2353103"/>
            <a:ext cx="2042159" cy="372956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GB" dirty="0">
                <a:latin typeface="Leelawadee" panose="020B0502040204020203" pitchFamily="34" charset="-34"/>
                <a:cs typeface="Leelawadee" panose="020B0502040204020203" pitchFamily="34" charset="-34"/>
              </a:rPr>
              <a:t>In a year</a:t>
            </a:r>
          </a:p>
        </p:txBody>
      </p:sp>
      <p:cxnSp>
        <p:nvCxnSpPr>
          <p:cNvPr id="9" name="Straight Connector 8">
            <a:extLst>
              <a:ext uri="{FF2B5EF4-FFF2-40B4-BE49-F238E27FC236}">
                <a16:creationId xmlns="" xmlns:a16="http://schemas.microsoft.com/office/drawing/2014/main" id="{92A76CAD-D269-4036-9879-9207DB570FAC}"/>
              </a:ext>
            </a:extLst>
          </p:cNvPr>
          <p:cNvCxnSpPr/>
          <p:nvPr/>
        </p:nvCxnSpPr>
        <p:spPr>
          <a:xfrm>
            <a:off x="2305878" y="2411896"/>
            <a:ext cx="0" cy="3604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2789AA86-F240-42AA-A2B1-5637334C4ABF}"/>
              </a:ext>
            </a:extLst>
          </p:cNvPr>
          <p:cNvCxnSpPr/>
          <p:nvPr/>
        </p:nvCxnSpPr>
        <p:spPr>
          <a:xfrm>
            <a:off x="4697895" y="2411896"/>
            <a:ext cx="0" cy="3604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2D70C113-5B94-47A2-850B-F350B3110F59}"/>
              </a:ext>
            </a:extLst>
          </p:cNvPr>
          <p:cNvCxnSpPr/>
          <p:nvPr/>
        </p:nvCxnSpPr>
        <p:spPr>
          <a:xfrm>
            <a:off x="7058765" y="2411896"/>
            <a:ext cx="0" cy="3604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1985B67C-ED01-415C-9D30-CCE071E05CA5}"/>
              </a:ext>
            </a:extLst>
          </p:cNvPr>
          <p:cNvCxnSpPr/>
          <p:nvPr/>
        </p:nvCxnSpPr>
        <p:spPr>
          <a:xfrm>
            <a:off x="9578337" y="2411896"/>
            <a:ext cx="0" cy="36045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Arrow: Chevron 12">
            <a:extLst>
              <a:ext uri="{FF2B5EF4-FFF2-40B4-BE49-F238E27FC236}">
                <a16:creationId xmlns="" xmlns:a16="http://schemas.microsoft.com/office/drawing/2014/main" id="{ECE43CE6-B679-4848-B897-5ADE6E689CCD}"/>
              </a:ext>
            </a:extLst>
          </p:cNvPr>
          <p:cNvSpPr/>
          <p:nvPr/>
        </p:nvSpPr>
        <p:spPr>
          <a:xfrm>
            <a:off x="2093844" y="3763617"/>
            <a:ext cx="443612" cy="102041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chemeClr val="tx1"/>
              </a:solidFill>
            </a:endParaRPr>
          </a:p>
        </p:txBody>
      </p:sp>
      <p:sp>
        <p:nvSpPr>
          <p:cNvPr id="15" name="Arrow: Chevron 14">
            <a:extLst>
              <a:ext uri="{FF2B5EF4-FFF2-40B4-BE49-F238E27FC236}">
                <a16:creationId xmlns="" xmlns:a16="http://schemas.microsoft.com/office/drawing/2014/main" id="{C899AF9D-5E39-4D86-8E16-3F5AA9AD0118}"/>
              </a:ext>
            </a:extLst>
          </p:cNvPr>
          <p:cNvSpPr/>
          <p:nvPr/>
        </p:nvSpPr>
        <p:spPr>
          <a:xfrm>
            <a:off x="9362826" y="3734187"/>
            <a:ext cx="443612" cy="102041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chemeClr val="tx1"/>
              </a:solidFill>
            </a:endParaRPr>
          </a:p>
        </p:txBody>
      </p:sp>
      <p:sp>
        <p:nvSpPr>
          <p:cNvPr id="16" name="Arrow: Chevron 15">
            <a:extLst>
              <a:ext uri="{FF2B5EF4-FFF2-40B4-BE49-F238E27FC236}">
                <a16:creationId xmlns="" xmlns:a16="http://schemas.microsoft.com/office/drawing/2014/main" id="{53F3667B-EECF-4124-A341-CA5B6D125323}"/>
              </a:ext>
            </a:extLst>
          </p:cNvPr>
          <p:cNvSpPr/>
          <p:nvPr/>
        </p:nvSpPr>
        <p:spPr>
          <a:xfrm>
            <a:off x="6847060" y="3763617"/>
            <a:ext cx="443612" cy="102041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chemeClr val="tx1"/>
              </a:solidFill>
            </a:endParaRPr>
          </a:p>
        </p:txBody>
      </p:sp>
      <p:sp>
        <p:nvSpPr>
          <p:cNvPr id="17" name="Arrow: Chevron 16">
            <a:extLst>
              <a:ext uri="{FF2B5EF4-FFF2-40B4-BE49-F238E27FC236}">
                <a16:creationId xmlns="" xmlns:a16="http://schemas.microsoft.com/office/drawing/2014/main" id="{7F7ED21E-6AE8-4E90-9544-08339AC536BC}"/>
              </a:ext>
            </a:extLst>
          </p:cNvPr>
          <p:cNvSpPr/>
          <p:nvPr/>
        </p:nvSpPr>
        <p:spPr>
          <a:xfrm>
            <a:off x="4478238" y="3763617"/>
            <a:ext cx="443612" cy="102041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chemeClr val="tx1"/>
              </a:solidFill>
            </a:endParaRPr>
          </a:p>
        </p:txBody>
      </p:sp>
      <p:pic>
        <p:nvPicPr>
          <p:cNvPr id="18" name="Picture 2" descr="Leicester City Council - Wikipedia">
            <a:extLst>
              <a:ext uri="{FF2B5EF4-FFF2-40B4-BE49-F238E27FC236}">
                <a16:creationId xmlns="" xmlns:a16="http://schemas.microsoft.com/office/drawing/2014/main" id="{D882EA59-AFA0-4827-A30E-623ACC67DBB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40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03BB21-10D2-4AFC-8E88-1C770A3F33FA}"/>
              </a:ext>
            </a:extLst>
          </p:cNvPr>
          <p:cNvSpPr>
            <a:spLocks noGrp="1"/>
          </p:cNvSpPr>
          <p:nvPr>
            <p:ph type="title"/>
          </p:nvPr>
        </p:nvSpPr>
        <p:spPr/>
        <p:txBody>
          <a:bodyPr/>
          <a:lstStyle/>
          <a:p>
            <a:r>
              <a:rPr lang="en-GB" dirty="0">
                <a:latin typeface="Kristen ITC" panose="03050502040202030202" pitchFamily="66" charset="0"/>
              </a:rPr>
              <a:t>Thinking time</a:t>
            </a:r>
          </a:p>
        </p:txBody>
      </p:sp>
      <p:sp>
        <p:nvSpPr>
          <p:cNvPr id="3" name="Content Placeholder 2">
            <a:extLst>
              <a:ext uri="{FF2B5EF4-FFF2-40B4-BE49-F238E27FC236}">
                <a16:creationId xmlns="" xmlns:a16="http://schemas.microsoft.com/office/drawing/2014/main" id="{995E2850-FAB4-4F28-87D5-0735E1548AEA}"/>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Did your worries get more or less from ‘Today’ to ‘Next Year’?</a:t>
            </a:r>
          </a:p>
          <a:p>
            <a:pPr marL="0" indent="0">
              <a:buNone/>
            </a:pPr>
            <a:endParaRPr lang="en-GB"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When do worries feel better?</a:t>
            </a:r>
          </a:p>
          <a:p>
            <a:pPr>
              <a:buFont typeface="Wingdings" panose="05000000000000000000" pitchFamily="2" charset="2"/>
              <a:buChar char="v"/>
            </a:pPr>
            <a:endParaRPr lang="en-GB"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Who can help with your worries?</a:t>
            </a:r>
          </a:p>
          <a:p>
            <a:pPr>
              <a:buFont typeface="Wingdings" panose="05000000000000000000" pitchFamily="2" charset="2"/>
              <a:buChar char="v"/>
            </a:pPr>
            <a:endParaRPr lang="en-GB"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Are there any things you do to have fun that make worries seem smaller?</a:t>
            </a:r>
          </a:p>
          <a:p>
            <a:endParaRPr lang="en-GB" dirty="0">
              <a:latin typeface="Leelawadee" panose="020B0502040204020203" pitchFamily="34" charset="-34"/>
              <a:cs typeface="Leelawadee" panose="020B0502040204020203" pitchFamily="34" charset="-34"/>
            </a:endParaRPr>
          </a:p>
          <a:p>
            <a:pPr marL="0" indent="0">
              <a:buNone/>
            </a:pPr>
            <a:endParaRPr lang="en-GB" dirty="0"/>
          </a:p>
        </p:txBody>
      </p:sp>
      <p:pic>
        <p:nvPicPr>
          <p:cNvPr id="5" name="Picture 2" descr="Leicester City Council - Wikipedia">
            <a:extLst>
              <a:ext uri="{FF2B5EF4-FFF2-40B4-BE49-F238E27FC236}">
                <a16:creationId xmlns="" xmlns:a16="http://schemas.microsoft.com/office/drawing/2014/main" id="{2E9AAD3E-F34E-4160-8739-4D0B82FF86F1}"/>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17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333F0879-3DA0-4CB8-B35E-A0AD425581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324D2183-F388-476E-92A9-D6639D69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243462E7-1698-4B21-BE89-AEFAC7C2F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EF11B01-EDF2-4856-9339-C8A3399BD41B}"/>
              </a:ext>
            </a:extLst>
          </p:cNvPr>
          <p:cNvSpPr>
            <a:spLocks noGrp="1"/>
          </p:cNvSpPr>
          <p:nvPr>
            <p:ph type="title"/>
          </p:nvPr>
        </p:nvSpPr>
        <p:spPr>
          <a:xfrm>
            <a:off x="412309" y="609599"/>
            <a:ext cx="3982058" cy="584364"/>
          </a:xfrm>
        </p:spPr>
        <p:txBody>
          <a:bodyPr anchor="b">
            <a:normAutofit/>
          </a:bodyPr>
          <a:lstStyle/>
          <a:p>
            <a:r>
              <a:rPr lang="en-GB" sz="2800" dirty="0">
                <a:solidFill>
                  <a:srgbClr val="262626"/>
                </a:solidFill>
                <a:latin typeface="Kristen ITC" panose="03050502040202030202" pitchFamily="66" charset="0"/>
              </a:rPr>
              <a:t>The worry ladder</a:t>
            </a:r>
          </a:p>
        </p:txBody>
      </p:sp>
      <p:sp>
        <p:nvSpPr>
          <p:cNvPr id="3" name="Content Placeholder 2">
            <a:extLst>
              <a:ext uri="{FF2B5EF4-FFF2-40B4-BE49-F238E27FC236}">
                <a16:creationId xmlns="" xmlns:a16="http://schemas.microsoft.com/office/drawing/2014/main" id="{244F8DB5-E874-49E9-9CA0-27B69FF79B4D}"/>
              </a:ext>
            </a:extLst>
          </p:cNvPr>
          <p:cNvSpPr>
            <a:spLocks noGrp="1"/>
          </p:cNvSpPr>
          <p:nvPr>
            <p:ph idx="1"/>
          </p:nvPr>
        </p:nvSpPr>
        <p:spPr>
          <a:xfrm>
            <a:off x="664099" y="1386988"/>
            <a:ext cx="3380212" cy="5690542"/>
          </a:xfrm>
        </p:spPr>
        <p:txBody>
          <a:bodyPr>
            <a:normAutofit fontScale="85000" lnSpcReduction="10000"/>
          </a:bodyPr>
          <a:lstStyle/>
          <a:p>
            <a:pPr>
              <a:lnSpc>
                <a:spcPct val="90000"/>
              </a:lnSpc>
            </a:pPr>
            <a:endParaRPr lang="en-GB" sz="1700" dirty="0">
              <a:solidFill>
                <a:srgbClr val="262626"/>
              </a:solidFill>
              <a:latin typeface="Leelawadee" panose="020B0502040204020203" pitchFamily="34" charset="-34"/>
              <a:cs typeface="Leelawadee" panose="020B0502040204020203" pitchFamily="34" charset="-34"/>
            </a:endParaRPr>
          </a:p>
          <a:p>
            <a:pPr>
              <a:lnSpc>
                <a:spcPct val="90000"/>
              </a:lnSpc>
              <a:buFont typeface="Wingdings" panose="05000000000000000000" pitchFamily="2" charset="2"/>
              <a:buChar char="v"/>
            </a:pPr>
            <a:r>
              <a:rPr lang="en-GB" sz="1700" dirty="0">
                <a:solidFill>
                  <a:srgbClr val="262626"/>
                </a:solidFill>
                <a:latin typeface="Leelawadee" panose="020B0502040204020203" pitchFamily="34" charset="-34"/>
                <a:cs typeface="Leelawadee" panose="020B0502040204020203" pitchFamily="34" charset="-34"/>
              </a:rPr>
              <a:t>If you have worries, write them on scraps of paper. (1 worry per piece)</a:t>
            </a:r>
          </a:p>
          <a:p>
            <a:pPr marL="0" indent="0">
              <a:lnSpc>
                <a:spcPct val="90000"/>
              </a:lnSpc>
              <a:buNone/>
            </a:pPr>
            <a:endParaRPr lang="en-GB" sz="1700" dirty="0">
              <a:solidFill>
                <a:srgbClr val="262626"/>
              </a:solidFill>
              <a:latin typeface="Leelawadee" panose="020B0502040204020203" pitchFamily="34" charset="-34"/>
              <a:cs typeface="Leelawadee" panose="020B0502040204020203" pitchFamily="34" charset="-34"/>
            </a:endParaRPr>
          </a:p>
          <a:p>
            <a:pPr>
              <a:lnSpc>
                <a:spcPct val="90000"/>
              </a:lnSpc>
              <a:buFont typeface="Wingdings" panose="05000000000000000000" pitchFamily="2" charset="2"/>
              <a:buChar char="v"/>
            </a:pPr>
            <a:r>
              <a:rPr lang="en-GB" sz="1700" dirty="0">
                <a:solidFill>
                  <a:srgbClr val="262626"/>
                </a:solidFill>
                <a:latin typeface="Leelawadee" panose="020B0502040204020203" pitchFamily="34" charset="-34"/>
                <a:cs typeface="Leelawadee" panose="020B0502040204020203" pitchFamily="34" charset="-34"/>
              </a:rPr>
              <a:t>Place the worries the ladder (left) and think about how ‘big’ they are</a:t>
            </a:r>
          </a:p>
          <a:p>
            <a:pPr marL="0" indent="0">
              <a:lnSpc>
                <a:spcPct val="90000"/>
              </a:lnSpc>
              <a:buNone/>
            </a:pPr>
            <a:endParaRPr lang="en-GB" sz="1700" dirty="0">
              <a:solidFill>
                <a:srgbClr val="262626"/>
              </a:solidFill>
              <a:latin typeface="Leelawadee" panose="020B0502040204020203" pitchFamily="34" charset="-34"/>
              <a:cs typeface="Leelawadee" panose="020B0502040204020203" pitchFamily="34" charset="-34"/>
            </a:endParaRPr>
          </a:p>
          <a:p>
            <a:pPr>
              <a:lnSpc>
                <a:spcPct val="90000"/>
              </a:lnSpc>
              <a:buFont typeface="Wingdings" panose="05000000000000000000" pitchFamily="2" charset="2"/>
              <a:buChar char="v"/>
            </a:pPr>
            <a:r>
              <a:rPr lang="en-GB" sz="1700" dirty="0">
                <a:solidFill>
                  <a:srgbClr val="262626"/>
                </a:solidFill>
                <a:latin typeface="Leelawadee" panose="020B0502040204020203" pitchFamily="34" charset="-34"/>
                <a:cs typeface="Leelawadee" panose="020B0502040204020203" pitchFamily="34" charset="-34"/>
              </a:rPr>
              <a:t>The top of the ladder are our biggest worries, things we think about a lot or make us feel sad</a:t>
            </a:r>
          </a:p>
          <a:p>
            <a:pPr marL="0" indent="0">
              <a:lnSpc>
                <a:spcPct val="90000"/>
              </a:lnSpc>
              <a:buNone/>
            </a:pPr>
            <a:r>
              <a:rPr lang="en-GB" sz="1700" dirty="0">
                <a:solidFill>
                  <a:srgbClr val="262626"/>
                </a:solidFill>
                <a:latin typeface="Leelawadee" panose="020B0502040204020203" pitchFamily="34" charset="-34"/>
                <a:cs typeface="Leelawadee" panose="020B0502040204020203" pitchFamily="34" charset="-34"/>
              </a:rPr>
              <a:t> </a:t>
            </a:r>
          </a:p>
          <a:p>
            <a:pPr>
              <a:lnSpc>
                <a:spcPct val="90000"/>
              </a:lnSpc>
              <a:buFont typeface="Wingdings" panose="05000000000000000000" pitchFamily="2" charset="2"/>
              <a:buChar char="v"/>
            </a:pPr>
            <a:r>
              <a:rPr lang="en-GB" sz="1700" dirty="0">
                <a:solidFill>
                  <a:srgbClr val="262626"/>
                </a:solidFill>
                <a:latin typeface="Leelawadee" panose="020B0502040204020203" pitchFamily="34" charset="-34"/>
                <a:cs typeface="Leelawadee" panose="020B0502040204020203" pitchFamily="34" charset="-34"/>
              </a:rPr>
              <a:t>The bottom of the ladder is for worries that are small. We may think about them, but they don’t really bother us</a:t>
            </a:r>
          </a:p>
          <a:p>
            <a:pPr marL="0" indent="0">
              <a:lnSpc>
                <a:spcPct val="90000"/>
              </a:lnSpc>
              <a:buNone/>
            </a:pPr>
            <a:endParaRPr lang="en-GB" sz="1700" dirty="0">
              <a:solidFill>
                <a:srgbClr val="262626"/>
              </a:solidFill>
              <a:latin typeface="Leelawadee" panose="020B0502040204020203" pitchFamily="34" charset="-34"/>
              <a:cs typeface="Leelawadee" panose="020B0502040204020203" pitchFamily="34" charset="-34"/>
            </a:endParaRPr>
          </a:p>
          <a:p>
            <a:pPr>
              <a:lnSpc>
                <a:spcPct val="90000"/>
              </a:lnSpc>
              <a:buFont typeface="Wingdings" panose="05000000000000000000" pitchFamily="2" charset="2"/>
              <a:buChar char="v"/>
            </a:pPr>
            <a:r>
              <a:rPr lang="en-GB" sz="1700" dirty="0">
                <a:solidFill>
                  <a:srgbClr val="262626"/>
                </a:solidFill>
                <a:latin typeface="Leelawadee" panose="020B0502040204020203" pitchFamily="34" charset="-34"/>
                <a:cs typeface="Leelawadee" panose="020B0502040204020203" pitchFamily="34" charset="-34"/>
              </a:rPr>
              <a:t>The higher up the ladder, the more worried we may be</a:t>
            </a:r>
          </a:p>
          <a:p>
            <a:pPr>
              <a:lnSpc>
                <a:spcPct val="90000"/>
              </a:lnSpc>
            </a:pPr>
            <a:endParaRPr lang="en-GB" sz="1700" dirty="0">
              <a:solidFill>
                <a:srgbClr val="262626"/>
              </a:solidFill>
            </a:endParaRPr>
          </a:p>
          <a:p>
            <a:pPr>
              <a:lnSpc>
                <a:spcPct val="90000"/>
              </a:lnSpc>
            </a:pPr>
            <a:endParaRPr lang="en-GB" sz="1700" dirty="0">
              <a:solidFill>
                <a:srgbClr val="262626"/>
              </a:solidFill>
            </a:endParaRPr>
          </a:p>
          <a:p>
            <a:pPr marL="0" indent="0">
              <a:lnSpc>
                <a:spcPct val="90000"/>
              </a:lnSpc>
              <a:buNone/>
            </a:pPr>
            <a:endParaRPr lang="en-GB" sz="1700" dirty="0">
              <a:solidFill>
                <a:srgbClr val="262626"/>
              </a:solidFill>
            </a:endParaRPr>
          </a:p>
          <a:p>
            <a:pPr marL="0" indent="0">
              <a:lnSpc>
                <a:spcPct val="90000"/>
              </a:lnSpc>
              <a:buNone/>
            </a:pPr>
            <a:r>
              <a:rPr lang="en-GB" sz="1700" dirty="0">
                <a:solidFill>
                  <a:srgbClr val="262626"/>
                </a:solidFill>
              </a:rPr>
              <a:t>					</a:t>
            </a:r>
          </a:p>
        </p:txBody>
      </p:sp>
      <p:sp useBgFill="1">
        <p:nvSpPr>
          <p:cNvPr id="17" name="Rectangle 16">
            <a:extLst>
              <a:ext uri="{FF2B5EF4-FFF2-40B4-BE49-F238E27FC236}">
                <a16:creationId xmlns="" xmlns:a16="http://schemas.microsoft.com/office/drawing/2014/main" id="{6C22FCAC-D7EC-4A52-B153-FF761E2235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furniture, chair, table&#10;&#10;Description automatically generated">
            <a:extLst>
              <a:ext uri="{FF2B5EF4-FFF2-40B4-BE49-F238E27FC236}">
                <a16:creationId xmlns="" xmlns:a16="http://schemas.microsoft.com/office/drawing/2014/main" id="{BB3820BC-FA00-4D4D-9EAC-EDE10E2714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096084" y="742423"/>
            <a:ext cx="3939777" cy="5588661"/>
          </a:xfrm>
          <a:prstGeom prst="rect">
            <a:avLst/>
          </a:prstGeom>
        </p:spPr>
      </p:pic>
      <p:sp>
        <p:nvSpPr>
          <p:cNvPr id="7" name="TextBox 6">
            <a:extLst>
              <a:ext uri="{FF2B5EF4-FFF2-40B4-BE49-F238E27FC236}">
                <a16:creationId xmlns="" xmlns:a16="http://schemas.microsoft.com/office/drawing/2014/main" id="{3776E45B-4411-4D8C-A4ED-8E2D0C59C847}"/>
              </a:ext>
            </a:extLst>
          </p:cNvPr>
          <p:cNvSpPr txBox="1"/>
          <p:nvPr/>
        </p:nvSpPr>
        <p:spPr>
          <a:xfrm>
            <a:off x="5631435" y="245239"/>
            <a:ext cx="2869074" cy="646331"/>
          </a:xfrm>
          <a:prstGeom prst="rect">
            <a:avLst/>
          </a:prstGeom>
          <a:noFill/>
        </p:spPr>
        <p:txBody>
          <a:bodyPr wrap="square" rtlCol="0">
            <a:spAutoFit/>
          </a:bodyPr>
          <a:lstStyle/>
          <a:p>
            <a:pPr algn="ctr"/>
            <a:r>
              <a:rPr lang="en-GB" b="1" dirty="0">
                <a:latin typeface="Leelawadee" panose="020B0502040204020203" pitchFamily="34" charset="-34"/>
                <a:cs typeface="Leelawadee" panose="020B0502040204020203" pitchFamily="34" charset="-34"/>
              </a:rPr>
              <a:t>Some thing really terrible happens</a:t>
            </a:r>
          </a:p>
        </p:txBody>
      </p:sp>
      <p:sp>
        <p:nvSpPr>
          <p:cNvPr id="12" name="TextBox 11">
            <a:extLst>
              <a:ext uri="{FF2B5EF4-FFF2-40B4-BE49-F238E27FC236}">
                <a16:creationId xmlns="" xmlns:a16="http://schemas.microsoft.com/office/drawing/2014/main" id="{0FAA9161-04C1-41B7-BF62-5EFE6D89F04D}"/>
              </a:ext>
            </a:extLst>
          </p:cNvPr>
          <p:cNvSpPr txBox="1"/>
          <p:nvPr/>
        </p:nvSpPr>
        <p:spPr>
          <a:xfrm>
            <a:off x="4727481" y="1803564"/>
            <a:ext cx="1326966" cy="923330"/>
          </a:xfrm>
          <a:prstGeom prst="rect">
            <a:avLst/>
          </a:prstGeom>
          <a:noFill/>
        </p:spPr>
        <p:txBody>
          <a:bodyPr wrap="square" rtlCol="0">
            <a:spAutoFit/>
          </a:bodyPr>
          <a:lstStyle/>
          <a:p>
            <a:pPr algn="ctr"/>
            <a:r>
              <a:rPr lang="en-GB" dirty="0">
                <a:latin typeface="Leelawadee" panose="020B0502040204020203" pitchFamily="34" charset="-34"/>
                <a:cs typeface="Leelawadee" panose="020B0502040204020203" pitchFamily="34" charset="-34"/>
              </a:rPr>
              <a:t>I think about this a lot</a:t>
            </a:r>
          </a:p>
        </p:txBody>
      </p:sp>
      <p:sp>
        <p:nvSpPr>
          <p:cNvPr id="14" name="TextBox 13">
            <a:extLst>
              <a:ext uri="{FF2B5EF4-FFF2-40B4-BE49-F238E27FC236}">
                <a16:creationId xmlns="" xmlns:a16="http://schemas.microsoft.com/office/drawing/2014/main" id="{50A1B760-0FCC-43D6-9E94-5783489AE886}"/>
              </a:ext>
            </a:extLst>
          </p:cNvPr>
          <p:cNvSpPr txBox="1"/>
          <p:nvPr/>
        </p:nvSpPr>
        <p:spPr>
          <a:xfrm>
            <a:off x="5279868" y="6157824"/>
            <a:ext cx="3220641" cy="646331"/>
          </a:xfrm>
          <a:prstGeom prst="rect">
            <a:avLst/>
          </a:prstGeom>
          <a:noFill/>
        </p:spPr>
        <p:txBody>
          <a:bodyPr wrap="square" rtlCol="0">
            <a:spAutoFit/>
          </a:bodyPr>
          <a:lstStyle/>
          <a:p>
            <a:pPr algn="ctr"/>
            <a:r>
              <a:rPr lang="en-GB" b="1" dirty="0">
                <a:latin typeface="Leelawadee" panose="020B0502040204020203" pitchFamily="34" charset="-34"/>
                <a:cs typeface="Leelawadee" panose="020B0502040204020203" pitchFamily="34" charset="-34"/>
              </a:rPr>
              <a:t>Something I think, but doesn’t upset me</a:t>
            </a:r>
          </a:p>
        </p:txBody>
      </p:sp>
      <p:sp>
        <p:nvSpPr>
          <p:cNvPr id="16" name="TextBox 15">
            <a:extLst>
              <a:ext uri="{FF2B5EF4-FFF2-40B4-BE49-F238E27FC236}">
                <a16:creationId xmlns="" xmlns:a16="http://schemas.microsoft.com/office/drawing/2014/main" id="{27366D6D-7CDC-4794-B7AA-DBE910EF05D2}"/>
              </a:ext>
            </a:extLst>
          </p:cNvPr>
          <p:cNvSpPr txBox="1"/>
          <p:nvPr/>
        </p:nvSpPr>
        <p:spPr>
          <a:xfrm>
            <a:off x="4769035" y="3775287"/>
            <a:ext cx="1326966" cy="1754326"/>
          </a:xfrm>
          <a:prstGeom prst="rect">
            <a:avLst/>
          </a:prstGeom>
          <a:noFill/>
        </p:spPr>
        <p:txBody>
          <a:bodyPr wrap="square" rtlCol="0">
            <a:spAutoFit/>
          </a:bodyPr>
          <a:lstStyle/>
          <a:p>
            <a:pPr algn="ctr"/>
            <a:r>
              <a:rPr lang="en-GB" dirty="0">
                <a:latin typeface="Leelawadee" panose="020B0502040204020203" pitchFamily="34" charset="-34"/>
                <a:cs typeface="Leelawadee" panose="020B0502040204020203" pitchFamily="34" charset="-34"/>
              </a:rPr>
              <a:t>I think about this sometimes, it isn’t a big problem</a:t>
            </a:r>
          </a:p>
        </p:txBody>
      </p:sp>
      <p:cxnSp>
        <p:nvCxnSpPr>
          <p:cNvPr id="8" name="Straight Arrow Connector 7">
            <a:extLst>
              <a:ext uri="{FF2B5EF4-FFF2-40B4-BE49-F238E27FC236}">
                <a16:creationId xmlns="" xmlns:a16="http://schemas.microsoft.com/office/drawing/2014/main" id="{7AAF2F24-54EC-4548-8490-0C06B68EFDDF}"/>
              </a:ext>
            </a:extLst>
          </p:cNvPr>
          <p:cNvCxnSpPr>
            <a:cxnSpLocks/>
          </p:cNvCxnSpPr>
          <p:nvPr/>
        </p:nvCxnSpPr>
        <p:spPr>
          <a:xfrm>
            <a:off x="5922498" y="2479877"/>
            <a:ext cx="550077" cy="6355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9CE0C86E-AA1C-4B4D-BEB9-D5152ECB15DC}"/>
              </a:ext>
            </a:extLst>
          </p:cNvPr>
          <p:cNvCxnSpPr>
            <a:cxnSpLocks/>
            <a:stCxn id="16" idx="3"/>
          </p:cNvCxnSpPr>
          <p:nvPr/>
        </p:nvCxnSpPr>
        <p:spPr>
          <a:xfrm flipV="1">
            <a:off x="6096001" y="4009292"/>
            <a:ext cx="401124" cy="6431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19" name="Picture 2" descr="Leicester City Council - Wikipedia">
            <a:extLst>
              <a:ext uri="{FF2B5EF4-FFF2-40B4-BE49-F238E27FC236}">
                <a16:creationId xmlns="" xmlns:a16="http://schemas.microsoft.com/office/drawing/2014/main" id="{889B6B2B-842D-4E71-9FD8-19023E6C775F}"/>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2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9A7700-6097-4A31-8A71-D1E5E088B8E3}"/>
              </a:ext>
            </a:extLst>
          </p:cNvPr>
          <p:cNvSpPr>
            <a:spLocks noGrp="1"/>
          </p:cNvSpPr>
          <p:nvPr>
            <p:ph type="title"/>
          </p:nvPr>
        </p:nvSpPr>
        <p:spPr/>
        <p:txBody>
          <a:bodyPr>
            <a:normAutofit fontScale="90000"/>
          </a:bodyPr>
          <a:lstStyle/>
          <a:p>
            <a:r>
              <a:rPr lang="en-GB" dirty="0">
                <a:latin typeface="Kristen ITC" panose="03050502040202030202" pitchFamily="66" charset="0"/>
              </a:rPr>
              <a:t>Feeling better about our worries</a:t>
            </a:r>
            <a:r>
              <a:rPr lang="en-GB" dirty="0"/>
              <a:t/>
            </a:r>
            <a:br>
              <a:rPr lang="en-GB" dirty="0"/>
            </a:br>
            <a:r>
              <a:rPr lang="en-GB" dirty="0"/>
              <a:t>S</a:t>
            </a:r>
            <a:r>
              <a:rPr lang="en-GB" sz="2700" dirty="0">
                <a:latin typeface="Leelawadee" panose="020B0502040204020203" pitchFamily="34" charset="-34"/>
                <a:cs typeface="Leelawadee" panose="020B0502040204020203" pitchFamily="34" charset="-34"/>
              </a:rPr>
              <a:t>ometimes, talking to people or being with people can </a:t>
            </a:r>
            <a:br>
              <a:rPr lang="en-GB" sz="2700" dirty="0">
                <a:latin typeface="Leelawadee" panose="020B0502040204020203" pitchFamily="34" charset="-34"/>
                <a:cs typeface="Leelawadee" panose="020B0502040204020203" pitchFamily="34" charset="-34"/>
              </a:rPr>
            </a:br>
            <a:r>
              <a:rPr lang="en-GB" sz="2700" dirty="0">
                <a:latin typeface="Leelawadee" panose="020B0502040204020203" pitchFamily="34" charset="-34"/>
                <a:cs typeface="Leelawadee" panose="020B0502040204020203" pitchFamily="34" charset="-34"/>
              </a:rPr>
              <a:t>make our worries feel much better.</a:t>
            </a:r>
          </a:p>
        </p:txBody>
      </p:sp>
      <p:sp>
        <p:nvSpPr>
          <p:cNvPr id="3" name="Content Placeholder 2">
            <a:extLst>
              <a:ext uri="{FF2B5EF4-FFF2-40B4-BE49-F238E27FC236}">
                <a16:creationId xmlns="" xmlns:a16="http://schemas.microsoft.com/office/drawing/2014/main" id="{0733E9A3-6743-4542-BC5F-C7E4F32E171C}"/>
              </a:ext>
            </a:extLst>
          </p:cNvPr>
          <p:cNvSpPr>
            <a:spLocks noGrp="1"/>
          </p:cNvSpPr>
          <p:nvPr>
            <p:ph idx="1"/>
          </p:nvPr>
        </p:nvSpPr>
        <p:spPr>
          <a:xfrm>
            <a:off x="1239366" y="2477050"/>
            <a:ext cx="11174895" cy="3647992"/>
          </a:xfrm>
        </p:spPr>
        <p:txBody>
          <a:bodyPr>
            <a:normAutofit/>
          </a:bodyPr>
          <a:lstStyle/>
          <a:p>
            <a:pPr marL="0" indent="0">
              <a:buNone/>
            </a:pPr>
            <a:r>
              <a:rPr lang="en-GB" sz="2000" dirty="0">
                <a:latin typeface="Leelawadee" panose="020B0502040204020203" pitchFamily="34" charset="-34"/>
                <a:cs typeface="Leelawadee" panose="020B0502040204020203" pitchFamily="34" charset="-34"/>
              </a:rPr>
              <a:t>Draw fun things you do, or people you to be with, that help your worries to feel better.</a:t>
            </a:r>
          </a:p>
        </p:txBody>
      </p:sp>
      <p:sp>
        <p:nvSpPr>
          <p:cNvPr id="5" name="Rectangle: Rounded Corners 4">
            <a:extLst>
              <a:ext uri="{FF2B5EF4-FFF2-40B4-BE49-F238E27FC236}">
                <a16:creationId xmlns="" xmlns:a16="http://schemas.microsoft.com/office/drawing/2014/main" id="{0ACA6B0A-6561-4F43-9A61-C34256D22BEB}"/>
              </a:ext>
            </a:extLst>
          </p:cNvPr>
          <p:cNvSpPr/>
          <p:nvPr/>
        </p:nvSpPr>
        <p:spPr>
          <a:xfrm>
            <a:off x="954258" y="2971800"/>
            <a:ext cx="10283483" cy="31532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6" name="Picture 2" descr="Leicester City Council - Wikipedia">
            <a:extLst>
              <a:ext uri="{FF2B5EF4-FFF2-40B4-BE49-F238E27FC236}">
                <a16:creationId xmlns="" xmlns:a16="http://schemas.microsoft.com/office/drawing/2014/main" id="{FF3B7CC5-974E-4A34-AB11-62DEB14B18A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1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758478-6214-4FD7-B42D-AEF671A47CCF}"/>
              </a:ext>
            </a:extLst>
          </p:cNvPr>
          <p:cNvSpPr>
            <a:spLocks noGrp="1"/>
          </p:cNvSpPr>
          <p:nvPr>
            <p:ph type="title"/>
          </p:nvPr>
        </p:nvSpPr>
        <p:spPr/>
        <p:txBody>
          <a:bodyPr/>
          <a:lstStyle/>
          <a:p>
            <a:r>
              <a:rPr lang="en-GB" dirty="0">
                <a:latin typeface="Kristen ITC" panose="03050502040202030202" pitchFamily="66" charset="0"/>
              </a:rPr>
              <a:t>Moving on</a:t>
            </a:r>
          </a:p>
        </p:txBody>
      </p:sp>
      <p:sp>
        <p:nvSpPr>
          <p:cNvPr id="3" name="TextBox 2">
            <a:extLst>
              <a:ext uri="{FF2B5EF4-FFF2-40B4-BE49-F238E27FC236}">
                <a16:creationId xmlns="" xmlns:a16="http://schemas.microsoft.com/office/drawing/2014/main" id="{45E3DADF-2A1C-4233-ABB3-44D1C4B2BE0D}"/>
              </a:ext>
            </a:extLst>
          </p:cNvPr>
          <p:cNvSpPr txBox="1"/>
          <p:nvPr/>
        </p:nvSpPr>
        <p:spPr>
          <a:xfrm>
            <a:off x="1097539" y="2406352"/>
            <a:ext cx="10299895" cy="3600986"/>
          </a:xfrm>
          <a:prstGeom prst="rect">
            <a:avLst/>
          </a:prstGeom>
          <a:noFill/>
        </p:spPr>
        <p:txBody>
          <a:bodyPr wrap="square" rtlCol="0">
            <a:spAutoFit/>
          </a:bodyPr>
          <a:lstStyle/>
          <a:p>
            <a:pPr marL="457200" indent="-457200">
              <a:buFont typeface="Wingdings" panose="05000000000000000000" pitchFamily="2" charset="2"/>
              <a:buChar char="v"/>
            </a:pPr>
            <a:r>
              <a:rPr lang="en-GB" sz="2200" dirty="0">
                <a:latin typeface="Leelawadee" panose="020B0502040204020203" pitchFamily="34" charset="-34"/>
                <a:cs typeface="Leelawadee" panose="020B0502040204020203" pitchFamily="34" charset="-34"/>
              </a:rPr>
              <a:t>At the minute, no body knows what will happen</a:t>
            </a:r>
          </a:p>
          <a:p>
            <a:endParaRPr lang="en-GB" sz="2200" dirty="0">
              <a:latin typeface="Leelawadee" panose="020B0502040204020203" pitchFamily="34" charset="-34"/>
              <a:cs typeface="Leelawadee" panose="020B0502040204020203" pitchFamily="34" charset="-34"/>
            </a:endParaRPr>
          </a:p>
          <a:p>
            <a:pPr marL="457200" indent="-457200">
              <a:buFont typeface="Wingdings" panose="05000000000000000000" pitchFamily="2" charset="2"/>
              <a:buChar char="v"/>
            </a:pPr>
            <a:r>
              <a:rPr lang="en-GB" sz="2200" dirty="0">
                <a:latin typeface="Leelawadee" panose="020B0502040204020203" pitchFamily="34" charset="-34"/>
                <a:cs typeface="Leelawadee" panose="020B0502040204020203" pitchFamily="34" charset="-34"/>
              </a:rPr>
              <a:t>This can be frustrating and confusing for us</a:t>
            </a:r>
          </a:p>
          <a:p>
            <a:endParaRPr lang="en-GB" sz="2200" dirty="0">
              <a:latin typeface="Leelawadee" panose="020B0502040204020203" pitchFamily="34" charset="-34"/>
              <a:cs typeface="Leelawadee" panose="020B0502040204020203" pitchFamily="34" charset="-34"/>
            </a:endParaRPr>
          </a:p>
          <a:p>
            <a:pPr marL="457200" indent="-457200">
              <a:buFont typeface="Wingdings" panose="05000000000000000000" pitchFamily="2" charset="2"/>
              <a:buChar char="v"/>
            </a:pPr>
            <a:r>
              <a:rPr lang="en-GB" sz="2200" dirty="0">
                <a:latin typeface="Leelawadee" panose="020B0502040204020203" pitchFamily="34" charset="-34"/>
                <a:cs typeface="Leelawadee" panose="020B0502040204020203" pitchFamily="34" charset="-34"/>
              </a:rPr>
              <a:t>Other children will feel the same way</a:t>
            </a:r>
          </a:p>
          <a:p>
            <a:endParaRPr lang="en-GB" sz="2200" dirty="0">
              <a:latin typeface="Leelawadee" panose="020B0502040204020203" pitchFamily="34" charset="-34"/>
              <a:cs typeface="Leelawadee" panose="020B0502040204020203" pitchFamily="34" charset="-34"/>
            </a:endParaRPr>
          </a:p>
          <a:p>
            <a:pPr marL="457200" indent="-457200">
              <a:buFont typeface="Wingdings" panose="05000000000000000000" pitchFamily="2" charset="2"/>
              <a:buChar char="v"/>
            </a:pPr>
            <a:r>
              <a:rPr lang="en-GB" sz="2200" dirty="0">
                <a:latin typeface="Leelawadee" panose="020B0502040204020203" pitchFamily="34" charset="-34"/>
                <a:cs typeface="Leelawadee" panose="020B0502040204020203" pitchFamily="34" charset="-34"/>
              </a:rPr>
              <a:t>Soon, things will start to change, and be similar to the way they were, though things might be different.</a:t>
            </a:r>
          </a:p>
          <a:p>
            <a:endParaRPr lang="en-GB" sz="2600" dirty="0">
              <a:latin typeface="Leelawadee" panose="020B0502040204020203" pitchFamily="34" charset="-34"/>
              <a:cs typeface="Leelawadee" panose="020B0502040204020203" pitchFamily="34" charset="-34"/>
            </a:endParaRPr>
          </a:p>
          <a:p>
            <a:pPr algn="ctr"/>
            <a:r>
              <a:rPr lang="en-GB" sz="2600" b="1" dirty="0">
                <a:latin typeface="Leelawadee" panose="020B0502040204020203" pitchFamily="34" charset="-34"/>
                <a:cs typeface="Leelawadee" panose="020B0502040204020203" pitchFamily="34" charset="-34"/>
              </a:rPr>
              <a:t>Look on the next page to see what might happen…</a:t>
            </a:r>
          </a:p>
        </p:txBody>
      </p:sp>
      <p:pic>
        <p:nvPicPr>
          <p:cNvPr id="6" name="Picture 2" descr="Leicester City Council - Wikipedia">
            <a:extLst>
              <a:ext uri="{FF2B5EF4-FFF2-40B4-BE49-F238E27FC236}">
                <a16:creationId xmlns="" xmlns:a16="http://schemas.microsoft.com/office/drawing/2014/main" id="{1CD16555-860D-47EE-984B-21257F1A974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62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758478-6214-4FD7-B42D-AEF671A47CCF}"/>
              </a:ext>
            </a:extLst>
          </p:cNvPr>
          <p:cNvSpPr>
            <a:spLocks noGrp="1"/>
          </p:cNvSpPr>
          <p:nvPr>
            <p:ph type="title"/>
          </p:nvPr>
        </p:nvSpPr>
        <p:spPr/>
        <p:txBody>
          <a:bodyPr/>
          <a:lstStyle/>
          <a:p>
            <a:r>
              <a:rPr lang="en-GB" dirty="0">
                <a:latin typeface="Kristen ITC" panose="03050502040202030202" pitchFamily="66" charset="0"/>
              </a:rPr>
              <a:t>Moving on: When and How?</a:t>
            </a:r>
          </a:p>
        </p:txBody>
      </p:sp>
      <p:sp>
        <p:nvSpPr>
          <p:cNvPr id="4" name="Cloud 3">
            <a:extLst>
              <a:ext uri="{FF2B5EF4-FFF2-40B4-BE49-F238E27FC236}">
                <a16:creationId xmlns="" xmlns:a16="http://schemas.microsoft.com/office/drawing/2014/main" id="{C3D508B4-B226-431F-80C1-F6FD0CFD5A4D}"/>
              </a:ext>
            </a:extLst>
          </p:cNvPr>
          <p:cNvSpPr/>
          <p:nvPr/>
        </p:nvSpPr>
        <p:spPr>
          <a:xfrm rot="20741560">
            <a:off x="717273" y="2533365"/>
            <a:ext cx="2716696" cy="1842052"/>
          </a:xfrm>
          <a:prstGeom prst="cloud">
            <a:avLst/>
          </a:prstGeom>
          <a:solidFill>
            <a:schemeClr val="bg1"/>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75000"/>
                  </a:schemeClr>
                </a:solidFill>
                <a:latin typeface="Leelawadee" panose="020B0502040204020203" pitchFamily="34" charset="-34"/>
                <a:cs typeface="Leelawadee" panose="020B0502040204020203" pitchFamily="34" charset="-34"/>
              </a:rPr>
              <a:t>We may go </a:t>
            </a:r>
            <a:r>
              <a:rPr lang="en-GB" dirty="0" smtClean="0">
                <a:solidFill>
                  <a:schemeClr val="accent6">
                    <a:lumMod val="75000"/>
                  </a:schemeClr>
                </a:solidFill>
                <a:latin typeface="Leelawadee" panose="020B0502040204020203" pitchFamily="34" charset="-34"/>
                <a:cs typeface="Leelawadee" panose="020B0502040204020203" pitchFamily="34" charset="-34"/>
              </a:rPr>
              <a:t>back and not all year groups are in school</a:t>
            </a:r>
            <a:endParaRPr lang="en-GB" dirty="0">
              <a:solidFill>
                <a:schemeClr val="accent6">
                  <a:lumMod val="75000"/>
                </a:schemeClr>
              </a:solidFill>
              <a:latin typeface="Leelawadee" panose="020B0502040204020203" pitchFamily="34" charset="-34"/>
              <a:cs typeface="Leelawadee" panose="020B0502040204020203" pitchFamily="34" charset="-34"/>
            </a:endParaRPr>
          </a:p>
        </p:txBody>
      </p:sp>
      <p:sp>
        <p:nvSpPr>
          <p:cNvPr id="5" name="Cloud 4">
            <a:extLst>
              <a:ext uri="{FF2B5EF4-FFF2-40B4-BE49-F238E27FC236}">
                <a16:creationId xmlns="" xmlns:a16="http://schemas.microsoft.com/office/drawing/2014/main" id="{53CBCE7B-AA8A-4D1C-9F6E-AD63E232A684}"/>
              </a:ext>
            </a:extLst>
          </p:cNvPr>
          <p:cNvSpPr/>
          <p:nvPr/>
        </p:nvSpPr>
        <p:spPr>
          <a:xfrm rot="611198">
            <a:off x="7848034" y="1982871"/>
            <a:ext cx="2716696" cy="1842052"/>
          </a:xfrm>
          <a:prstGeom prst="cloud">
            <a:avLst/>
          </a:prstGeom>
          <a:solidFill>
            <a:schemeClr val="bg1"/>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75000"/>
                  </a:schemeClr>
                </a:solidFill>
                <a:latin typeface="Leelawadee" panose="020B0502040204020203" pitchFamily="34" charset="-34"/>
                <a:cs typeface="Leelawadee" panose="020B0502040204020203" pitchFamily="34" charset="-34"/>
              </a:rPr>
              <a:t>We may have another lock down</a:t>
            </a:r>
          </a:p>
        </p:txBody>
      </p:sp>
      <p:sp>
        <p:nvSpPr>
          <p:cNvPr id="6" name="Cloud 5">
            <a:extLst>
              <a:ext uri="{FF2B5EF4-FFF2-40B4-BE49-F238E27FC236}">
                <a16:creationId xmlns="" xmlns:a16="http://schemas.microsoft.com/office/drawing/2014/main" id="{76D9FA7F-59E1-4D83-87C5-26B11369FDA0}"/>
              </a:ext>
            </a:extLst>
          </p:cNvPr>
          <p:cNvSpPr/>
          <p:nvPr/>
        </p:nvSpPr>
        <p:spPr>
          <a:xfrm rot="611198">
            <a:off x="2709616" y="3774652"/>
            <a:ext cx="2716696" cy="1842052"/>
          </a:xfrm>
          <a:prstGeom prst="cloud">
            <a:avLst/>
          </a:prstGeom>
          <a:solidFill>
            <a:schemeClr val="bg1"/>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75000"/>
                  </a:schemeClr>
                </a:solidFill>
                <a:latin typeface="Leelawadee" panose="020B0502040204020203" pitchFamily="34" charset="-34"/>
                <a:cs typeface="Leelawadee" panose="020B0502040204020203" pitchFamily="34" charset="-34"/>
              </a:rPr>
              <a:t>Some teachers and </a:t>
            </a:r>
            <a:r>
              <a:rPr lang="en-GB" dirty="0" smtClean="0">
                <a:solidFill>
                  <a:schemeClr val="accent6">
                    <a:lumMod val="75000"/>
                  </a:schemeClr>
                </a:solidFill>
                <a:latin typeface="Leelawadee" panose="020B0502040204020203" pitchFamily="34" charset="-34"/>
                <a:cs typeface="Leelawadee" panose="020B0502040204020203" pitchFamily="34" charset="-34"/>
              </a:rPr>
              <a:t>pupils </a:t>
            </a:r>
            <a:r>
              <a:rPr lang="en-GB" dirty="0">
                <a:solidFill>
                  <a:schemeClr val="accent6">
                    <a:lumMod val="75000"/>
                  </a:schemeClr>
                </a:solidFill>
                <a:latin typeface="Leelawadee" panose="020B0502040204020203" pitchFamily="34" charset="-34"/>
                <a:cs typeface="Leelawadee" panose="020B0502040204020203" pitchFamily="34" charset="-34"/>
              </a:rPr>
              <a:t>may </a:t>
            </a:r>
            <a:r>
              <a:rPr lang="en-GB" dirty="0" smtClean="0">
                <a:solidFill>
                  <a:schemeClr val="accent6">
                    <a:lumMod val="75000"/>
                  </a:schemeClr>
                </a:solidFill>
                <a:latin typeface="Leelawadee" panose="020B0502040204020203" pitchFamily="34" charset="-34"/>
                <a:cs typeface="Leelawadee" panose="020B0502040204020203" pitchFamily="34" charset="-34"/>
              </a:rPr>
              <a:t>still be off</a:t>
            </a:r>
            <a:endParaRPr lang="en-GB" dirty="0">
              <a:solidFill>
                <a:schemeClr val="accent6">
                  <a:lumMod val="75000"/>
                </a:schemeClr>
              </a:solidFill>
              <a:latin typeface="Leelawadee" panose="020B0502040204020203" pitchFamily="34" charset="-34"/>
              <a:cs typeface="Leelawadee" panose="020B0502040204020203" pitchFamily="34" charset="-34"/>
            </a:endParaRPr>
          </a:p>
        </p:txBody>
      </p:sp>
      <p:sp>
        <p:nvSpPr>
          <p:cNvPr id="7" name="Cloud 6">
            <a:extLst>
              <a:ext uri="{FF2B5EF4-FFF2-40B4-BE49-F238E27FC236}">
                <a16:creationId xmlns="" xmlns:a16="http://schemas.microsoft.com/office/drawing/2014/main" id="{FCA7A7FB-DDBB-4DCE-9FFB-2E7F51E85ACD}"/>
              </a:ext>
            </a:extLst>
          </p:cNvPr>
          <p:cNvSpPr/>
          <p:nvPr/>
        </p:nvSpPr>
        <p:spPr>
          <a:xfrm rot="611198">
            <a:off x="4310995" y="1964066"/>
            <a:ext cx="2952493" cy="1965090"/>
          </a:xfrm>
          <a:prstGeom prst="cloud">
            <a:avLst/>
          </a:prstGeom>
          <a:solidFill>
            <a:schemeClr val="bg1"/>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75000"/>
                  </a:schemeClr>
                </a:solidFill>
                <a:latin typeface="Leelawadee" panose="020B0502040204020203" pitchFamily="34" charset="-34"/>
                <a:cs typeface="Leelawadee" panose="020B0502040204020203" pitchFamily="34" charset="-34"/>
              </a:rPr>
              <a:t>Some friends may </a:t>
            </a:r>
            <a:r>
              <a:rPr lang="en-GB" dirty="0" smtClean="0">
                <a:solidFill>
                  <a:schemeClr val="accent6">
                    <a:lumMod val="75000"/>
                  </a:schemeClr>
                </a:solidFill>
                <a:latin typeface="Leelawadee" panose="020B0502040204020203" pitchFamily="34" charset="-34"/>
                <a:cs typeface="Leelawadee" panose="020B0502040204020203" pitchFamily="34" charset="-34"/>
              </a:rPr>
              <a:t>not be in on the day I am in if they are in a different year group.</a:t>
            </a:r>
            <a:endParaRPr lang="en-GB" dirty="0">
              <a:solidFill>
                <a:schemeClr val="accent6">
                  <a:lumMod val="75000"/>
                </a:schemeClr>
              </a:solidFill>
              <a:latin typeface="Leelawadee" panose="020B0502040204020203" pitchFamily="34" charset="-34"/>
              <a:cs typeface="Leelawadee" panose="020B0502040204020203" pitchFamily="34" charset="-34"/>
            </a:endParaRPr>
          </a:p>
        </p:txBody>
      </p:sp>
      <p:sp>
        <p:nvSpPr>
          <p:cNvPr id="8" name="Cloud 7">
            <a:extLst>
              <a:ext uri="{FF2B5EF4-FFF2-40B4-BE49-F238E27FC236}">
                <a16:creationId xmlns="" xmlns:a16="http://schemas.microsoft.com/office/drawing/2014/main" id="{840DAFC1-F1F0-4F43-AEC8-D66E94AC1396}"/>
              </a:ext>
            </a:extLst>
          </p:cNvPr>
          <p:cNvSpPr/>
          <p:nvPr/>
        </p:nvSpPr>
        <p:spPr>
          <a:xfrm rot="611198">
            <a:off x="8693978" y="4060453"/>
            <a:ext cx="2716696" cy="1842052"/>
          </a:xfrm>
          <a:prstGeom prst="cloud">
            <a:avLst/>
          </a:prstGeom>
          <a:solidFill>
            <a:schemeClr val="bg1"/>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75000"/>
                  </a:schemeClr>
                </a:solidFill>
                <a:latin typeface="Leelawadee" panose="020B0502040204020203" pitchFamily="34" charset="-34"/>
                <a:cs typeface="Leelawadee" panose="020B0502040204020203" pitchFamily="34" charset="-34"/>
              </a:rPr>
              <a:t>We may go back and see different teachers or staff</a:t>
            </a:r>
          </a:p>
        </p:txBody>
      </p:sp>
      <p:sp>
        <p:nvSpPr>
          <p:cNvPr id="9" name="Cloud 8">
            <a:extLst>
              <a:ext uri="{FF2B5EF4-FFF2-40B4-BE49-F238E27FC236}">
                <a16:creationId xmlns="" xmlns:a16="http://schemas.microsoft.com/office/drawing/2014/main" id="{A4CC4EC6-E78A-4EB2-84DD-52E7C8A12339}"/>
              </a:ext>
            </a:extLst>
          </p:cNvPr>
          <p:cNvSpPr/>
          <p:nvPr/>
        </p:nvSpPr>
        <p:spPr>
          <a:xfrm rot="21394941">
            <a:off x="5839732" y="3761504"/>
            <a:ext cx="2716696" cy="1842052"/>
          </a:xfrm>
          <a:prstGeom prst="cloud">
            <a:avLst/>
          </a:prstGeom>
          <a:solidFill>
            <a:schemeClr val="bg1"/>
          </a:solidFill>
          <a:ln>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75000"/>
                  </a:schemeClr>
                </a:solidFill>
                <a:latin typeface="Leelawadee" panose="020B0502040204020203" pitchFamily="34" charset="-34"/>
                <a:cs typeface="Leelawadee" panose="020B0502040204020203" pitchFamily="34" charset="-34"/>
              </a:rPr>
              <a:t>The school day </a:t>
            </a:r>
            <a:r>
              <a:rPr lang="en-GB" dirty="0" smtClean="0">
                <a:solidFill>
                  <a:schemeClr val="accent6">
                    <a:lumMod val="75000"/>
                  </a:schemeClr>
                </a:solidFill>
                <a:latin typeface="Leelawadee" panose="020B0502040204020203" pitchFamily="34" charset="-34"/>
                <a:cs typeface="Leelawadee" panose="020B0502040204020203" pitchFamily="34" charset="-34"/>
              </a:rPr>
              <a:t>may change</a:t>
            </a:r>
            <a:endParaRPr lang="en-GB" dirty="0">
              <a:solidFill>
                <a:schemeClr val="accent6">
                  <a:lumMod val="75000"/>
                </a:schemeClr>
              </a:solidFill>
              <a:latin typeface="Leelawadee" panose="020B0502040204020203" pitchFamily="34" charset="-34"/>
              <a:cs typeface="Leelawadee" panose="020B0502040204020203" pitchFamily="34" charset="-34"/>
            </a:endParaRPr>
          </a:p>
        </p:txBody>
      </p:sp>
      <p:sp>
        <p:nvSpPr>
          <p:cNvPr id="3" name="TextBox 2">
            <a:extLst>
              <a:ext uri="{FF2B5EF4-FFF2-40B4-BE49-F238E27FC236}">
                <a16:creationId xmlns="" xmlns:a16="http://schemas.microsoft.com/office/drawing/2014/main" id="{385A42BE-792E-490A-A90C-F47BCF745CD5}"/>
              </a:ext>
            </a:extLst>
          </p:cNvPr>
          <p:cNvSpPr txBox="1"/>
          <p:nvPr/>
        </p:nvSpPr>
        <p:spPr>
          <a:xfrm>
            <a:off x="3838164" y="5873580"/>
            <a:ext cx="5509842" cy="369332"/>
          </a:xfrm>
          <a:prstGeom prst="rect">
            <a:avLst/>
          </a:prstGeom>
          <a:noFill/>
        </p:spPr>
        <p:txBody>
          <a:bodyPr wrap="none" rtlCol="0">
            <a:spAutoFit/>
          </a:bodyPr>
          <a:lstStyle/>
          <a:p>
            <a:r>
              <a:rPr lang="en-GB" dirty="0">
                <a:latin typeface="Kristen ITC" panose="03050502040202030202" pitchFamily="66" charset="0"/>
                <a:cs typeface="Leelawadee" panose="020B0502040204020203" pitchFamily="34" charset="-34"/>
              </a:rPr>
              <a:t>BUT… WE DON’T ACTUALLY KNOW YET!!!!</a:t>
            </a:r>
          </a:p>
        </p:txBody>
      </p:sp>
      <p:pic>
        <p:nvPicPr>
          <p:cNvPr id="11" name="Picture 2" descr="Leicester City Council - Wikipedia">
            <a:extLst>
              <a:ext uri="{FF2B5EF4-FFF2-40B4-BE49-F238E27FC236}">
                <a16:creationId xmlns="" xmlns:a16="http://schemas.microsoft.com/office/drawing/2014/main" id="{8D9437F8-E3C0-4BFC-8C78-496030F99C3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2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8CA514-1983-442A-BD11-97E92C334C34}"/>
              </a:ext>
            </a:extLst>
          </p:cNvPr>
          <p:cNvSpPr>
            <a:spLocks noGrp="1"/>
          </p:cNvSpPr>
          <p:nvPr>
            <p:ph type="title"/>
          </p:nvPr>
        </p:nvSpPr>
        <p:spPr/>
        <p:txBody>
          <a:bodyPr/>
          <a:lstStyle/>
          <a:p>
            <a:r>
              <a:rPr lang="en-GB" dirty="0">
                <a:latin typeface="Kristen ITC" panose="03050502040202030202" pitchFamily="66" charset="0"/>
              </a:rPr>
              <a:t>Same or Different</a:t>
            </a:r>
          </a:p>
        </p:txBody>
      </p:sp>
      <p:sp>
        <p:nvSpPr>
          <p:cNvPr id="3" name="Content Placeholder 2">
            <a:extLst>
              <a:ext uri="{FF2B5EF4-FFF2-40B4-BE49-F238E27FC236}">
                <a16:creationId xmlns="" xmlns:a16="http://schemas.microsoft.com/office/drawing/2014/main" id="{E6D7ED34-4F23-45A7-88A0-396F6DFB7F8D}"/>
              </a:ext>
            </a:extLst>
          </p:cNvPr>
          <p:cNvSpPr>
            <a:spLocks noGrp="1"/>
          </p:cNvSpPr>
          <p:nvPr>
            <p:ph idx="1"/>
          </p:nvPr>
        </p:nvSpPr>
        <p:spPr/>
        <p:txBody>
          <a:bodyPr/>
          <a:lstStyle/>
          <a:p>
            <a:pPr marL="0" indent="0">
              <a:buNone/>
            </a:pPr>
            <a:r>
              <a:rPr lang="en-GB" dirty="0">
                <a:latin typeface="Leelawadee" panose="020B0502040204020203" pitchFamily="34" charset="-34"/>
                <a:cs typeface="Leelawadee" panose="020B0502040204020203" pitchFamily="34" charset="-34"/>
              </a:rPr>
              <a:t>Thinking ahead to </a:t>
            </a:r>
            <a:r>
              <a:rPr lang="en-GB" dirty="0" smtClean="0">
                <a:latin typeface="Leelawadee" panose="020B0502040204020203" pitchFamily="34" charset="-34"/>
                <a:cs typeface="Leelawadee" panose="020B0502040204020203" pitchFamily="34" charset="-34"/>
              </a:rPr>
              <a:t>when we are </a:t>
            </a:r>
            <a:r>
              <a:rPr lang="en-GB" smtClean="0">
                <a:latin typeface="Leelawadee" panose="020B0502040204020203" pitchFamily="34" charset="-34"/>
                <a:cs typeface="Leelawadee" panose="020B0502040204020203" pitchFamily="34" charset="-34"/>
              </a:rPr>
              <a:t>back .</a:t>
            </a:r>
            <a:endParaRPr lang="en-GB" dirty="0">
              <a:latin typeface="Leelawadee" panose="020B0502040204020203" pitchFamily="34" charset="-34"/>
              <a:cs typeface="Leelawadee" panose="020B0502040204020203" pitchFamily="34" charset="-34"/>
            </a:endParaRPr>
          </a:p>
          <a:p>
            <a:pPr marL="0" indent="0">
              <a:buNone/>
            </a:pPr>
            <a:r>
              <a:rPr lang="en-GB" dirty="0">
                <a:latin typeface="Leelawadee" panose="020B0502040204020203" pitchFamily="34" charset="-34"/>
                <a:cs typeface="Leelawadee" panose="020B0502040204020203" pitchFamily="34" charset="-34"/>
              </a:rPr>
              <a:t>Make a list of things that will be the same and different</a:t>
            </a:r>
          </a:p>
        </p:txBody>
      </p:sp>
      <p:sp>
        <p:nvSpPr>
          <p:cNvPr id="6" name="TextBox 5">
            <a:extLst>
              <a:ext uri="{FF2B5EF4-FFF2-40B4-BE49-F238E27FC236}">
                <a16:creationId xmlns="" xmlns:a16="http://schemas.microsoft.com/office/drawing/2014/main" id="{47C28B29-1BC6-4F38-AE59-0F172F224435}"/>
              </a:ext>
            </a:extLst>
          </p:cNvPr>
          <p:cNvSpPr txBox="1"/>
          <p:nvPr/>
        </p:nvSpPr>
        <p:spPr>
          <a:xfrm>
            <a:off x="1295401" y="3597757"/>
            <a:ext cx="3301218" cy="2585323"/>
          </a:xfrm>
          <a:prstGeom prst="rect">
            <a:avLst/>
          </a:prstGeom>
          <a:solidFill>
            <a:schemeClr val="lt1"/>
          </a:solidFill>
          <a:ln>
            <a:solidFill>
              <a:schemeClr val="accent6"/>
            </a:solidFill>
          </a:ln>
          <a:effectLst>
            <a:outerShdw blurRad="50800" dist="38100" dir="8100000" algn="tr" rotWithShape="0">
              <a:prstClr val="black">
                <a:alpha val="40000"/>
              </a:prstClr>
            </a:outerShdw>
          </a:effectLst>
        </p:spPr>
        <p:txBody>
          <a:bodyPr wrap="square" rtlCol="0">
            <a:spAutoFit/>
          </a:bodyPr>
          <a:lstStyle/>
          <a:p>
            <a:pPr algn="ctr"/>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Same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extBox 6">
            <a:extLst>
              <a:ext uri="{FF2B5EF4-FFF2-40B4-BE49-F238E27FC236}">
                <a16:creationId xmlns="" xmlns:a16="http://schemas.microsoft.com/office/drawing/2014/main" id="{9B3E4F1A-6EDE-4ED2-9C85-BAB701B04DD7}"/>
              </a:ext>
            </a:extLst>
          </p:cNvPr>
          <p:cNvSpPr txBox="1"/>
          <p:nvPr/>
        </p:nvSpPr>
        <p:spPr>
          <a:xfrm>
            <a:off x="4843974" y="3597757"/>
            <a:ext cx="3301219" cy="2585323"/>
          </a:xfrm>
          <a:prstGeom prst="rect">
            <a:avLst/>
          </a:prstGeom>
          <a:solidFill>
            <a:schemeClr val="lt1"/>
          </a:solidFill>
          <a:ln>
            <a:solidFill>
              <a:schemeClr val="accent6"/>
            </a:solidFill>
          </a:ln>
          <a:effectLst>
            <a:outerShdw blurRad="50800" dist="38100" dir="8100000" algn="tr" rotWithShape="0">
              <a:prstClr val="black">
                <a:alpha val="40000"/>
              </a:prstClr>
            </a:outerShdw>
          </a:effectLst>
        </p:spPr>
        <p:txBody>
          <a:bodyPr wrap="square" rtlCol="0">
            <a:spAutoFit/>
          </a:bodyPr>
          <a:lstStyle/>
          <a:p>
            <a:pPr algn="ctr"/>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Different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TextBox 7">
            <a:extLst>
              <a:ext uri="{FF2B5EF4-FFF2-40B4-BE49-F238E27FC236}">
                <a16:creationId xmlns="" xmlns:a16="http://schemas.microsoft.com/office/drawing/2014/main" id="{55130236-8351-4BE3-92B8-2ADE3B776879}"/>
              </a:ext>
            </a:extLst>
          </p:cNvPr>
          <p:cNvSpPr txBox="1"/>
          <p:nvPr/>
        </p:nvSpPr>
        <p:spPr>
          <a:xfrm>
            <a:off x="8848656" y="2489023"/>
            <a:ext cx="2504049" cy="3693319"/>
          </a:xfrm>
          <a:prstGeom prst="rect">
            <a:avLst/>
          </a:prstGeom>
          <a:solidFill>
            <a:schemeClr val="lt1"/>
          </a:solidFill>
          <a:ln>
            <a:solidFill>
              <a:schemeClr val="accent6"/>
            </a:solidFill>
          </a:ln>
          <a:effectLst>
            <a:outerShdw blurRad="50800" dist="38100" dir="8100000" algn="tr" rotWithShape="0">
              <a:prstClr val="black">
                <a:alpha val="40000"/>
              </a:prstClr>
            </a:outerShdw>
          </a:effectLst>
        </p:spPr>
        <p:txBody>
          <a:bodyPr wrap="square" rtlCol="0">
            <a:spAutoFit/>
          </a:bodyPr>
          <a:lstStyle/>
          <a:p>
            <a:pPr algn="ctr"/>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Challenge: </a:t>
            </a:r>
          </a:p>
          <a:p>
            <a:pPr algn="ctr"/>
            <a:endPar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endParaRPr>
          </a:p>
          <a:p>
            <a:pPr algn="ctr"/>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How many did you think of?</a:t>
            </a:r>
          </a:p>
          <a:p>
            <a:pPr algn="ctr"/>
            <a:endPar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endParaRPr>
          </a:p>
          <a:p>
            <a:pPr algn="ctr"/>
            <a:endPar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endParaRPr>
          </a:p>
          <a:p>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0-5 – Cool</a:t>
            </a:r>
          </a:p>
          <a:p>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5-8 Amazing</a:t>
            </a:r>
          </a:p>
          <a:p>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8-12 Wow!!!</a:t>
            </a:r>
          </a:p>
          <a:p>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12+ Incredible!</a:t>
            </a:r>
          </a:p>
          <a:p>
            <a:endParaRPr lang="en-GB" dirty="0"/>
          </a:p>
          <a:p>
            <a:endParaRPr lang="en-GB" dirty="0"/>
          </a:p>
          <a:p>
            <a:endParaRPr lang="en-GB" dirty="0"/>
          </a:p>
        </p:txBody>
      </p:sp>
      <p:pic>
        <p:nvPicPr>
          <p:cNvPr id="10" name="Picture 2" descr="Leicester City Council - Wikipedia">
            <a:extLst>
              <a:ext uri="{FF2B5EF4-FFF2-40B4-BE49-F238E27FC236}">
                <a16:creationId xmlns="" xmlns:a16="http://schemas.microsoft.com/office/drawing/2014/main" id="{1B620C9E-F1E5-4A03-A739-47466B94595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33F0879-3DA0-4CB8-B35E-A0AD425581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324D2183-F388-476E-92A9-D6639D69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43462E7-1698-4B21-BE89-AEFAC7C2F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9E4556B3-B841-4FDF-9C0A-F6A71F489FF4}"/>
              </a:ext>
            </a:extLst>
          </p:cNvPr>
          <p:cNvSpPr>
            <a:spLocks noGrp="1"/>
          </p:cNvSpPr>
          <p:nvPr>
            <p:ph type="title"/>
          </p:nvPr>
        </p:nvSpPr>
        <p:spPr>
          <a:xfrm>
            <a:off x="659455" y="1175602"/>
            <a:ext cx="3502087" cy="1254868"/>
          </a:xfrm>
        </p:spPr>
        <p:txBody>
          <a:bodyPr anchor="b">
            <a:normAutofit fontScale="90000"/>
          </a:bodyPr>
          <a:lstStyle/>
          <a:p>
            <a:pPr>
              <a:lnSpc>
                <a:spcPct val="90000"/>
              </a:lnSpc>
            </a:pPr>
            <a:r>
              <a:rPr lang="en-GB" sz="2000" dirty="0">
                <a:solidFill>
                  <a:srgbClr val="262626"/>
                </a:solidFill>
                <a:latin typeface="Leelawadee" panose="020B0502040204020203" pitchFamily="34" charset="-34"/>
                <a:cs typeface="Leelawadee" panose="020B0502040204020203" pitchFamily="34" charset="-34"/>
              </a:rPr>
              <a:t>Look at this picture… imagine it is the journey from your current year group, to your new one.</a:t>
            </a:r>
            <a:br>
              <a:rPr lang="en-GB" sz="2000" dirty="0">
                <a:solidFill>
                  <a:srgbClr val="262626"/>
                </a:solidFill>
                <a:latin typeface="Leelawadee" panose="020B0502040204020203" pitchFamily="34" charset="-34"/>
                <a:cs typeface="Leelawadee" panose="020B0502040204020203" pitchFamily="34" charset="-34"/>
              </a:rPr>
            </a:br>
            <a:r>
              <a:rPr lang="en-GB" sz="2000" dirty="0">
                <a:solidFill>
                  <a:srgbClr val="262626"/>
                </a:solidFill>
                <a:latin typeface="Leelawadee" panose="020B0502040204020203" pitchFamily="34" charset="-34"/>
                <a:cs typeface="Leelawadee" panose="020B0502040204020203" pitchFamily="34" charset="-34"/>
              </a:rPr>
              <a:t/>
            </a:r>
            <a:br>
              <a:rPr lang="en-GB" sz="2000" dirty="0">
                <a:solidFill>
                  <a:srgbClr val="262626"/>
                </a:solidFill>
                <a:latin typeface="Leelawadee" panose="020B0502040204020203" pitchFamily="34" charset="-34"/>
                <a:cs typeface="Leelawadee" panose="020B0502040204020203" pitchFamily="34" charset="-34"/>
              </a:rPr>
            </a:br>
            <a:r>
              <a:rPr lang="en-GB" sz="2000" dirty="0">
                <a:solidFill>
                  <a:srgbClr val="262626"/>
                </a:solidFill>
                <a:latin typeface="Leelawadee" panose="020B0502040204020203" pitchFamily="34" charset="-34"/>
                <a:cs typeface="Leelawadee" panose="020B0502040204020203" pitchFamily="34" charset="-34"/>
              </a:rPr>
              <a:t>The different people in the picture show different feelings. </a:t>
            </a:r>
            <a:r>
              <a:rPr lang="en-GB" sz="1500" dirty="0">
                <a:solidFill>
                  <a:srgbClr val="262626"/>
                </a:solidFill>
              </a:rPr>
              <a:t/>
            </a:r>
            <a:br>
              <a:rPr lang="en-GB" sz="1500" dirty="0">
                <a:solidFill>
                  <a:srgbClr val="262626"/>
                </a:solidFill>
              </a:rPr>
            </a:br>
            <a:endParaRPr lang="en-GB" sz="1500" dirty="0">
              <a:solidFill>
                <a:srgbClr val="262626"/>
              </a:solidFill>
            </a:endParaRPr>
          </a:p>
        </p:txBody>
      </p:sp>
      <p:sp>
        <p:nvSpPr>
          <p:cNvPr id="3" name="Content Placeholder 2">
            <a:extLst>
              <a:ext uri="{FF2B5EF4-FFF2-40B4-BE49-F238E27FC236}">
                <a16:creationId xmlns="" xmlns:a16="http://schemas.microsoft.com/office/drawing/2014/main" id="{20ECA452-C8B7-42B4-9919-3F1D8C54F193}"/>
              </a:ext>
            </a:extLst>
          </p:cNvPr>
          <p:cNvSpPr>
            <a:spLocks noGrp="1"/>
          </p:cNvSpPr>
          <p:nvPr>
            <p:ph idx="1"/>
          </p:nvPr>
        </p:nvSpPr>
        <p:spPr>
          <a:xfrm>
            <a:off x="929141" y="2430471"/>
            <a:ext cx="2835464" cy="3552039"/>
          </a:xfrm>
        </p:spPr>
        <p:txBody>
          <a:bodyPr>
            <a:normAutofit fontScale="92500" lnSpcReduction="20000"/>
          </a:bodyPr>
          <a:lstStyle/>
          <a:p>
            <a:pPr marL="0" indent="0" algn="ctr">
              <a:buNone/>
            </a:pPr>
            <a:r>
              <a:rPr lang="en-GB" sz="1800" b="1" dirty="0">
                <a:solidFill>
                  <a:srgbClr val="262626"/>
                </a:solidFill>
                <a:latin typeface="Leelawadee" panose="020B0502040204020203" pitchFamily="34" charset="-34"/>
                <a:cs typeface="Leelawadee" panose="020B0502040204020203" pitchFamily="34" charset="-34"/>
              </a:rPr>
              <a:t>You may feel ‘mixed’ about the changes ahead.</a:t>
            </a:r>
          </a:p>
          <a:p>
            <a:pPr marL="0" indent="0">
              <a:buNone/>
            </a:pPr>
            <a:endParaRPr lang="en-GB" sz="1800" dirty="0">
              <a:solidFill>
                <a:srgbClr val="262626"/>
              </a:solidFill>
            </a:endParaRPr>
          </a:p>
          <a:p>
            <a:pPr marL="0" indent="0">
              <a:buNone/>
            </a:pPr>
            <a:r>
              <a:rPr lang="en-GB" sz="1800" dirty="0">
                <a:solidFill>
                  <a:srgbClr val="262626"/>
                </a:solidFill>
                <a:latin typeface="Leelawadee" panose="020B0502040204020203" pitchFamily="34" charset="-34"/>
                <a:cs typeface="Leelawadee" panose="020B0502040204020203" pitchFamily="34" charset="-34"/>
              </a:rPr>
              <a:t>Can you identity yourself (and colour in) </a:t>
            </a:r>
            <a:r>
              <a:rPr lang="en-GB" sz="1800" dirty="0">
                <a:solidFill>
                  <a:schemeClr val="tx1"/>
                </a:solidFill>
                <a:latin typeface="Leelawadee" panose="020B0502040204020203" pitchFamily="34" charset="-34"/>
                <a:cs typeface="Leelawadee" panose="020B0502040204020203" pitchFamily="34" charset="-34"/>
              </a:rPr>
              <a:t>as:</a:t>
            </a:r>
          </a:p>
          <a:p>
            <a:pPr>
              <a:buFont typeface="Wingdings" panose="05000000000000000000" pitchFamily="2" charset="2"/>
              <a:buChar char="v"/>
            </a:pPr>
            <a:r>
              <a:rPr lang="en-GB" sz="1800" dirty="0">
                <a:solidFill>
                  <a:srgbClr val="262626"/>
                </a:solidFill>
                <a:latin typeface="Leelawadee" panose="020B0502040204020203" pitchFamily="34" charset="-34"/>
                <a:cs typeface="Leelawadee" panose="020B0502040204020203" pitchFamily="34" charset="-34"/>
              </a:rPr>
              <a:t>Someone on the bridge</a:t>
            </a:r>
            <a:r>
              <a:rPr lang="en-GB" sz="1800" dirty="0">
                <a:solidFill>
                  <a:srgbClr val="FF0000"/>
                </a:solidFill>
                <a:latin typeface="Leelawadee" panose="020B0502040204020203" pitchFamily="34" charset="-34"/>
                <a:cs typeface="Leelawadee" panose="020B0502040204020203" pitchFamily="34" charset="-34"/>
              </a:rPr>
              <a:t>?</a:t>
            </a:r>
          </a:p>
          <a:p>
            <a:pPr>
              <a:buFont typeface="Wingdings" panose="05000000000000000000" pitchFamily="2" charset="2"/>
              <a:buChar char="v"/>
            </a:pPr>
            <a:r>
              <a:rPr lang="en-GB" sz="1800" dirty="0">
                <a:solidFill>
                  <a:srgbClr val="262626"/>
                </a:solidFill>
                <a:latin typeface="Leelawadee" panose="020B0502040204020203" pitchFamily="34" charset="-34"/>
                <a:cs typeface="Leelawadee" panose="020B0502040204020203" pitchFamily="34" charset="-34"/>
              </a:rPr>
              <a:t>Someone who has either crossed or not?</a:t>
            </a:r>
          </a:p>
          <a:p>
            <a:pPr>
              <a:buFont typeface="Wingdings" panose="05000000000000000000" pitchFamily="2" charset="2"/>
              <a:buChar char="v"/>
            </a:pPr>
            <a:r>
              <a:rPr lang="en-GB" sz="1800" dirty="0">
                <a:solidFill>
                  <a:srgbClr val="262626"/>
                </a:solidFill>
                <a:latin typeface="Leelawadee" panose="020B0502040204020203" pitchFamily="34" charset="-34"/>
                <a:cs typeface="Leelawadee" panose="020B0502040204020203" pitchFamily="34" charset="-34"/>
              </a:rPr>
              <a:t>Someone you’d get help from</a:t>
            </a:r>
          </a:p>
          <a:p>
            <a:pPr>
              <a:buFont typeface="Wingdings" panose="05000000000000000000" pitchFamily="2" charset="2"/>
              <a:buChar char="v"/>
            </a:pPr>
            <a:r>
              <a:rPr lang="en-GB" sz="1800" dirty="0">
                <a:solidFill>
                  <a:srgbClr val="262626"/>
                </a:solidFill>
                <a:latin typeface="Leelawadee" panose="020B0502040204020203" pitchFamily="34" charset="-34"/>
                <a:cs typeface="Leelawadee" panose="020B0502040204020203" pitchFamily="34" charset="-34"/>
              </a:rPr>
              <a:t>Someone </a:t>
            </a:r>
            <a:r>
              <a:rPr lang="en-GB" sz="1800" dirty="0" smtClean="0">
                <a:solidFill>
                  <a:srgbClr val="262626"/>
                </a:solidFill>
                <a:latin typeface="Leelawadee" panose="020B0502040204020203" pitchFamily="34" charset="-34"/>
                <a:cs typeface="Leelawadee" panose="020B0502040204020203" pitchFamily="34" charset="-34"/>
              </a:rPr>
              <a:t>who </a:t>
            </a:r>
            <a:r>
              <a:rPr lang="en-GB" sz="1800" dirty="0">
                <a:solidFill>
                  <a:srgbClr val="262626"/>
                </a:solidFill>
                <a:latin typeface="Leelawadee" panose="020B0502040204020203" pitchFamily="34" charset="-34"/>
                <a:cs typeface="Leelawadee" panose="020B0502040204020203" pitchFamily="34" charset="-34"/>
              </a:rPr>
              <a:t>looks like </a:t>
            </a:r>
            <a:r>
              <a:rPr lang="en-GB" sz="1800" dirty="0" smtClean="0">
                <a:solidFill>
                  <a:srgbClr val="262626"/>
                </a:solidFill>
                <a:latin typeface="Leelawadee" panose="020B0502040204020203" pitchFamily="34" charset="-34"/>
                <a:cs typeface="Leelawadee" panose="020B0502040204020203" pitchFamily="34" charset="-34"/>
              </a:rPr>
              <a:t>they need </a:t>
            </a:r>
            <a:r>
              <a:rPr lang="en-GB" sz="1800" dirty="0">
                <a:solidFill>
                  <a:srgbClr val="262626"/>
                </a:solidFill>
                <a:latin typeface="Leelawadee" panose="020B0502040204020203" pitchFamily="34" charset="-34"/>
                <a:cs typeface="Leelawadee" panose="020B0502040204020203" pitchFamily="34" charset="-34"/>
              </a:rPr>
              <a:t>help</a:t>
            </a:r>
          </a:p>
          <a:p>
            <a:pPr>
              <a:buFont typeface="Arial" panose="020B0604020202020204" pitchFamily="34" charset="0"/>
              <a:buChar char="•"/>
            </a:pPr>
            <a:endParaRPr lang="en-GB" sz="1800" dirty="0">
              <a:solidFill>
                <a:srgbClr val="262626"/>
              </a:solidFill>
            </a:endParaRPr>
          </a:p>
        </p:txBody>
      </p:sp>
      <p:sp useBgFill="1">
        <p:nvSpPr>
          <p:cNvPr id="15" name="Rectangle 14">
            <a:extLst>
              <a:ext uri="{FF2B5EF4-FFF2-40B4-BE49-F238E27FC236}">
                <a16:creationId xmlns="" xmlns:a16="http://schemas.microsoft.com/office/drawing/2014/main" id="{6C22FCAC-D7EC-4A52-B153-FF761E2235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 xmlns:a16="http://schemas.microsoft.com/office/drawing/2014/main" id="{A3FCCED5-797C-48A5-AFBF-609472B406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5475" y="751283"/>
            <a:ext cx="6756540" cy="53729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Leicester City Council - Wikipedia">
            <a:extLst>
              <a:ext uri="{FF2B5EF4-FFF2-40B4-BE49-F238E27FC236}">
                <a16:creationId xmlns="" xmlns:a16="http://schemas.microsoft.com/office/drawing/2014/main" id="{C0CCD943-ACA4-43E8-AB94-21AF85DD92BB}"/>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9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7E61F402-3445-458A-9A2B-D28FD28839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4041327-0353-4C41-92E9-058BFCF96E11}"/>
              </a:ext>
            </a:extLst>
          </p:cNvPr>
          <p:cNvSpPr>
            <a:spLocks noGrp="1"/>
          </p:cNvSpPr>
          <p:nvPr>
            <p:ph type="title"/>
          </p:nvPr>
        </p:nvSpPr>
        <p:spPr>
          <a:xfrm>
            <a:off x="1295402" y="900418"/>
            <a:ext cx="3660056" cy="624476"/>
          </a:xfrm>
        </p:spPr>
        <p:txBody>
          <a:bodyPr anchor="b">
            <a:normAutofit/>
          </a:bodyPr>
          <a:lstStyle/>
          <a:p>
            <a:r>
              <a:rPr lang="en-GB" sz="3200" dirty="0">
                <a:solidFill>
                  <a:srgbClr val="262626"/>
                </a:solidFill>
                <a:latin typeface="Kristen ITC" panose="03050502040202030202" pitchFamily="66" charset="0"/>
              </a:rPr>
              <a:t>5…4…3…2…1</a:t>
            </a:r>
          </a:p>
        </p:txBody>
      </p:sp>
      <p:cxnSp>
        <p:nvCxnSpPr>
          <p:cNvPr id="21" name="Straight Connector 20">
            <a:extLst>
              <a:ext uri="{FF2B5EF4-FFF2-40B4-BE49-F238E27FC236}">
                <a16:creationId xmlns="" xmlns:a16="http://schemas.microsoft.com/office/drawing/2014/main" id="{2BE880E9-2B86-4CDB-B5B7-308745CDD1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 xmlns:a16="http://schemas.microsoft.com/office/drawing/2014/main" id="{051B0D6D-5B4B-48FF-BD39-F460A389A5A4}"/>
              </a:ext>
            </a:extLst>
          </p:cNvPr>
          <p:cNvSpPr>
            <a:spLocks noGrp="1"/>
          </p:cNvSpPr>
          <p:nvPr>
            <p:ph idx="1"/>
          </p:nvPr>
        </p:nvSpPr>
        <p:spPr>
          <a:xfrm>
            <a:off x="917229" y="1654946"/>
            <a:ext cx="4464384" cy="2930796"/>
          </a:xfrm>
        </p:spPr>
        <p:txBody>
          <a:bodyPr>
            <a:normAutofit lnSpcReduction="10000"/>
          </a:bodyPr>
          <a:lstStyle/>
          <a:p>
            <a:pPr marL="0" indent="0" algn="ctr">
              <a:buNone/>
            </a:pPr>
            <a:r>
              <a:rPr lang="en-US" sz="2200" dirty="0">
                <a:solidFill>
                  <a:srgbClr val="262626"/>
                </a:solidFill>
                <a:latin typeface="Leelawadee" panose="020B0502040204020203" pitchFamily="34" charset="-34"/>
                <a:cs typeface="Leelawadee" panose="020B0502040204020203" pitchFamily="34" charset="-34"/>
              </a:rPr>
              <a:t>Take a moment to think about:</a:t>
            </a:r>
          </a:p>
          <a:p>
            <a:pPr marL="0" indent="0">
              <a:buNone/>
            </a:pPr>
            <a:endParaRPr lang="en-US" sz="2200" dirty="0">
              <a:solidFill>
                <a:srgbClr val="262626"/>
              </a:solidFill>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US" sz="1600" dirty="0">
                <a:solidFill>
                  <a:srgbClr val="262626"/>
                </a:solidFill>
                <a:latin typeface="Leelawadee" panose="020B0502040204020203" pitchFamily="34" charset="-34"/>
                <a:cs typeface="Leelawadee" panose="020B0502040204020203" pitchFamily="34" charset="-34"/>
              </a:rPr>
              <a:t>5 things you’re good at/ enjoy in school</a:t>
            </a:r>
          </a:p>
          <a:p>
            <a:pPr>
              <a:buFont typeface="Wingdings" panose="05000000000000000000" pitchFamily="2" charset="2"/>
              <a:buChar char="v"/>
            </a:pPr>
            <a:r>
              <a:rPr lang="en-US" sz="1600" dirty="0">
                <a:solidFill>
                  <a:srgbClr val="262626"/>
                </a:solidFill>
                <a:latin typeface="Leelawadee" panose="020B0502040204020203" pitchFamily="34" charset="-34"/>
                <a:cs typeface="Leelawadee" panose="020B0502040204020203" pitchFamily="34" charset="-34"/>
              </a:rPr>
              <a:t>4 things you’re good at out of school</a:t>
            </a:r>
          </a:p>
          <a:p>
            <a:pPr>
              <a:buFont typeface="Wingdings" panose="05000000000000000000" pitchFamily="2" charset="2"/>
              <a:buChar char="v"/>
            </a:pPr>
            <a:r>
              <a:rPr lang="en-US" sz="1600" dirty="0">
                <a:solidFill>
                  <a:srgbClr val="262626"/>
                </a:solidFill>
                <a:latin typeface="Leelawadee" panose="020B0502040204020203" pitchFamily="34" charset="-34"/>
                <a:cs typeface="Leelawadee" panose="020B0502040204020203" pitchFamily="34" charset="-34"/>
              </a:rPr>
              <a:t>3 things that have been successes for you</a:t>
            </a:r>
          </a:p>
          <a:p>
            <a:pPr>
              <a:buFont typeface="Wingdings" panose="05000000000000000000" pitchFamily="2" charset="2"/>
              <a:buChar char="v"/>
            </a:pPr>
            <a:r>
              <a:rPr lang="en-US" sz="1600" dirty="0">
                <a:solidFill>
                  <a:srgbClr val="262626"/>
                </a:solidFill>
                <a:latin typeface="Leelawadee" panose="020B0502040204020203" pitchFamily="34" charset="-34"/>
                <a:cs typeface="Leelawadee" panose="020B0502040204020203" pitchFamily="34" charset="-34"/>
              </a:rPr>
              <a:t>2 things you find tricky in school</a:t>
            </a:r>
          </a:p>
          <a:p>
            <a:pPr>
              <a:buFont typeface="Wingdings" panose="05000000000000000000" pitchFamily="2" charset="2"/>
              <a:buChar char="v"/>
            </a:pPr>
            <a:r>
              <a:rPr lang="en-US" sz="1600" dirty="0">
                <a:solidFill>
                  <a:srgbClr val="262626"/>
                </a:solidFill>
                <a:latin typeface="Leelawadee" panose="020B0502040204020203" pitchFamily="34" charset="-34"/>
                <a:cs typeface="Leelawadee" panose="020B0502040204020203" pitchFamily="34" charset="-34"/>
              </a:rPr>
              <a:t>1 thing you want to improve next year</a:t>
            </a:r>
          </a:p>
          <a:p>
            <a:pPr marL="0" indent="0" algn="ctr">
              <a:buNone/>
            </a:pPr>
            <a:r>
              <a:rPr lang="en-US" sz="1600" b="1" dirty="0">
                <a:solidFill>
                  <a:srgbClr val="262626"/>
                </a:solidFill>
                <a:latin typeface="Leelawadee" panose="020B0502040204020203" pitchFamily="34" charset="-34"/>
                <a:cs typeface="Leelawadee" panose="020B0502040204020203" pitchFamily="34" charset="-34"/>
              </a:rPr>
              <a:t>Jot them in the boxes below</a:t>
            </a:r>
          </a:p>
        </p:txBody>
      </p:sp>
      <p:sp>
        <p:nvSpPr>
          <p:cNvPr id="7" name="Rectangle: Rounded Corners 6">
            <a:extLst>
              <a:ext uri="{FF2B5EF4-FFF2-40B4-BE49-F238E27FC236}">
                <a16:creationId xmlns="" xmlns:a16="http://schemas.microsoft.com/office/drawing/2014/main" id="{338F1275-A246-4AE8-A80F-E1CE02ECADE8}"/>
              </a:ext>
            </a:extLst>
          </p:cNvPr>
          <p:cNvSpPr/>
          <p:nvPr/>
        </p:nvSpPr>
        <p:spPr>
          <a:xfrm>
            <a:off x="761504" y="4558751"/>
            <a:ext cx="1941939" cy="14855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Kristen ITC" panose="03050502040202030202" pitchFamily="66" charset="0"/>
              </a:rPr>
              <a:t>5</a:t>
            </a:r>
          </a:p>
        </p:txBody>
      </p:sp>
      <p:sp>
        <p:nvSpPr>
          <p:cNvPr id="20" name="Rectangle: Rounded Corners 19">
            <a:extLst>
              <a:ext uri="{FF2B5EF4-FFF2-40B4-BE49-F238E27FC236}">
                <a16:creationId xmlns="" xmlns:a16="http://schemas.microsoft.com/office/drawing/2014/main" id="{98B79EEC-B6F7-4A6A-9511-369BA6575852}"/>
              </a:ext>
            </a:extLst>
          </p:cNvPr>
          <p:cNvSpPr/>
          <p:nvPr/>
        </p:nvSpPr>
        <p:spPr>
          <a:xfrm>
            <a:off x="2908679" y="4550360"/>
            <a:ext cx="1941939" cy="14855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Kristen ITC" panose="03050502040202030202" pitchFamily="66" charset="0"/>
              </a:rPr>
              <a:t>4</a:t>
            </a:r>
          </a:p>
        </p:txBody>
      </p:sp>
      <p:sp>
        <p:nvSpPr>
          <p:cNvPr id="22" name="Rectangle: Rounded Corners 21">
            <a:extLst>
              <a:ext uri="{FF2B5EF4-FFF2-40B4-BE49-F238E27FC236}">
                <a16:creationId xmlns="" xmlns:a16="http://schemas.microsoft.com/office/drawing/2014/main" id="{BFCBE671-E23F-4BF0-A188-814C499476B3}"/>
              </a:ext>
            </a:extLst>
          </p:cNvPr>
          <p:cNvSpPr/>
          <p:nvPr/>
        </p:nvSpPr>
        <p:spPr>
          <a:xfrm>
            <a:off x="5055854" y="4536930"/>
            <a:ext cx="1941939" cy="14855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Kristen ITC" panose="03050502040202030202" pitchFamily="66" charset="0"/>
              </a:rPr>
              <a:t>3</a:t>
            </a:r>
          </a:p>
        </p:txBody>
      </p:sp>
      <p:sp>
        <p:nvSpPr>
          <p:cNvPr id="23" name="Rectangle: Rounded Corners 22">
            <a:extLst>
              <a:ext uri="{FF2B5EF4-FFF2-40B4-BE49-F238E27FC236}">
                <a16:creationId xmlns="" xmlns:a16="http://schemas.microsoft.com/office/drawing/2014/main" id="{8F67E875-9110-49B8-9FEB-59DCF7C0E306}"/>
              </a:ext>
            </a:extLst>
          </p:cNvPr>
          <p:cNvSpPr/>
          <p:nvPr/>
        </p:nvSpPr>
        <p:spPr>
          <a:xfrm>
            <a:off x="7262333" y="4510183"/>
            <a:ext cx="2020988" cy="14855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Kristen ITC" panose="03050502040202030202" pitchFamily="66" charset="0"/>
              </a:rPr>
              <a:t>2</a:t>
            </a:r>
          </a:p>
        </p:txBody>
      </p:sp>
      <p:sp>
        <p:nvSpPr>
          <p:cNvPr id="24" name="Rectangle: Rounded Corners 23">
            <a:extLst>
              <a:ext uri="{FF2B5EF4-FFF2-40B4-BE49-F238E27FC236}">
                <a16:creationId xmlns="" xmlns:a16="http://schemas.microsoft.com/office/drawing/2014/main" id="{A3FA8992-5845-4C98-A929-89F94109A4BB}"/>
              </a:ext>
            </a:extLst>
          </p:cNvPr>
          <p:cNvSpPr/>
          <p:nvPr/>
        </p:nvSpPr>
        <p:spPr>
          <a:xfrm>
            <a:off x="9495047" y="4510183"/>
            <a:ext cx="1941939" cy="14855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Kristen ITC" panose="03050502040202030202" pitchFamily="66" charset="0"/>
              </a:rPr>
              <a:t>1</a:t>
            </a:r>
          </a:p>
        </p:txBody>
      </p:sp>
      <p:pic>
        <p:nvPicPr>
          <p:cNvPr id="25" name="Picture 2" descr="Leicester City Council - Wikipedia">
            <a:extLst>
              <a:ext uri="{FF2B5EF4-FFF2-40B4-BE49-F238E27FC236}">
                <a16:creationId xmlns="" xmlns:a16="http://schemas.microsoft.com/office/drawing/2014/main" id="{FBFDB433-3D2D-40F7-AE77-4379CF226B8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370563" y="498375"/>
            <a:ext cx="3804528" cy="3804528"/>
          </a:xfrm>
          <a:prstGeom prst="rect">
            <a:avLst/>
          </a:prstGeom>
        </p:spPr>
      </p:pic>
    </p:spTree>
    <p:extLst>
      <p:ext uri="{BB962C8B-B14F-4D97-AF65-F5344CB8AC3E}">
        <p14:creationId xmlns:p14="http://schemas.microsoft.com/office/powerpoint/2010/main" val="289852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EC4F2F-CB1E-4D05-AEB8-F85B8F9A1E9B}"/>
              </a:ext>
            </a:extLst>
          </p:cNvPr>
          <p:cNvSpPr>
            <a:spLocks noGrp="1"/>
          </p:cNvSpPr>
          <p:nvPr>
            <p:ph type="title"/>
          </p:nvPr>
        </p:nvSpPr>
        <p:spPr/>
        <p:txBody>
          <a:bodyPr>
            <a:normAutofit fontScale="90000"/>
          </a:bodyPr>
          <a:lstStyle/>
          <a:p>
            <a:r>
              <a:rPr lang="en-GB" dirty="0">
                <a:latin typeface="Kristen ITC" panose="03050502040202030202" pitchFamily="66" charset="0"/>
              </a:rPr>
              <a:t>People and things I </a:t>
            </a:r>
            <a:r>
              <a:rPr lang="en-GB" dirty="0" smtClean="0">
                <a:latin typeface="Kristen ITC" panose="03050502040202030202" pitchFamily="66" charset="0"/>
              </a:rPr>
              <a:t> </a:t>
            </a:r>
            <a:r>
              <a:rPr lang="en-GB" dirty="0">
                <a:latin typeface="Kristen ITC" panose="03050502040202030202" pitchFamily="66" charset="0"/>
              </a:rPr>
              <a:t>miss/ look forward to</a:t>
            </a:r>
          </a:p>
        </p:txBody>
      </p:sp>
      <p:sp>
        <p:nvSpPr>
          <p:cNvPr id="3" name="Content Placeholder 2">
            <a:extLst>
              <a:ext uri="{FF2B5EF4-FFF2-40B4-BE49-F238E27FC236}">
                <a16:creationId xmlns="" xmlns:a16="http://schemas.microsoft.com/office/drawing/2014/main" id="{4127AB2C-1940-4DAB-8609-9AFE17E5D740}"/>
              </a:ext>
            </a:extLst>
          </p:cNvPr>
          <p:cNvSpPr>
            <a:spLocks noGrp="1"/>
          </p:cNvSpPr>
          <p:nvPr>
            <p:ph idx="1"/>
          </p:nvPr>
        </p:nvSpPr>
        <p:spPr>
          <a:xfrm>
            <a:off x="892865" y="2477418"/>
            <a:ext cx="10406269" cy="3883625"/>
          </a:xfrm>
        </p:spPr>
        <p:txBody>
          <a:bodyPr>
            <a:normAutofit fontScale="85000" lnSpcReduction="20000"/>
          </a:bodyPr>
          <a:lstStyle/>
          <a:p>
            <a:pPr marL="0" indent="0" algn="ctr">
              <a:buNone/>
            </a:pPr>
            <a:r>
              <a:rPr lang="en-GB" dirty="0">
                <a:latin typeface="Leelawadee" panose="020B0502040204020203" pitchFamily="34" charset="-34"/>
                <a:cs typeface="Leelawadee" panose="020B0502040204020203" pitchFamily="34" charset="-34"/>
              </a:rPr>
              <a:t>In the space below: draw pictures or people and things that you </a:t>
            </a:r>
            <a:r>
              <a:rPr lang="en-GB" dirty="0" smtClean="0">
                <a:latin typeface="Leelawadee" panose="020B0502040204020203" pitchFamily="34" charset="-34"/>
                <a:cs typeface="Leelawadee" panose="020B0502040204020203" pitchFamily="34" charset="-34"/>
              </a:rPr>
              <a:t> miss </a:t>
            </a:r>
            <a:r>
              <a:rPr lang="en-GB" dirty="0">
                <a:latin typeface="Leelawadee" panose="020B0502040204020203" pitchFamily="34" charset="-34"/>
                <a:cs typeface="Leelawadee" panose="020B0502040204020203" pitchFamily="34" charset="-34"/>
              </a:rPr>
              <a:t>about </a:t>
            </a:r>
            <a:r>
              <a:rPr lang="en-GB" dirty="0" smtClean="0">
                <a:latin typeface="Leelawadee" panose="020B0502040204020203" pitchFamily="34" charset="-34"/>
                <a:cs typeface="Leelawadee" panose="020B0502040204020203" pitchFamily="34" charset="-34"/>
              </a:rPr>
              <a:t>this year. </a:t>
            </a:r>
            <a:endParaRPr lang="en-GB" dirty="0">
              <a:latin typeface="Leelawadee" panose="020B0502040204020203" pitchFamily="34" charset="-34"/>
              <a:cs typeface="Leelawadee" panose="020B0502040204020203" pitchFamily="34" charset="-34"/>
            </a:endParaRPr>
          </a:p>
          <a:p>
            <a:pPr marL="0" indent="0" algn="ctr">
              <a:buNone/>
            </a:pPr>
            <a:endParaRPr lang="en-GB" dirty="0">
              <a:latin typeface="Leelawadee" panose="020B0502040204020203" pitchFamily="34" charset="-34"/>
              <a:cs typeface="Leelawadee" panose="020B0502040204020203" pitchFamily="34" charset="-34"/>
            </a:endParaRPr>
          </a:p>
          <a:p>
            <a:pPr marL="0" indent="0" algn="ctr">
              <a:buNone/>
            </a:pPr>
            <a:endParaRPr lang="en-GB" dirty="0">
              <a:latin typeface="Leelawadee" panose="020B0502040204020203" pitchFamily="34" charset="-34"/>
              <a:cs typeface="Leelawadee" panose="020B0502040204020203" pitchFamily="34" charset="-34"/>
            </a:endParaRPr>
          </a:p>
          <a:p>
            <a:pPr marL="0" indent="0" algn="ctr">
              <a:buNone/>
            </a:pPr>
            <a:endParaRPr lang="en-GB" dirty="0">
              <a:latin typeface="Leelawadee" panose="020B0502040204020203" pitchFamily="34" charset="-34"/>
              <a:cs typeface="Leelawadee" panose="020B0502040204020203" pitchFamily="34" charset="-34"/>
            </a:endParaRPr>
          </a:p>
          <a:p>
            <a:pPr marL="0" indent="0" algn="ctr">
              <a:buNone/>
            </a:pPr>
            <a:endParaRPr lang="en-GB" dirty="0">
              <a:latin typeface="Leelawadee" panose="020B0502040204020203" pitchFamily="34" charset="-34"/>
              <a:cs typeface="Leelawadee" panose="020B0502040204020203" pitchFamily="34" charset="-34"/>
            </a:endParaRPr>
          </a:p>
          <a:p>
            <a:pPr marL="0" indent="0" algn="ctr">
              <a:buNone/>
            </a:pPr>
            <a:endParaRPr lang="en-GB" dirty="0">
              <a:latin typeface="Leelawadee" panose="020B0502040204020203" pitchFamily="34" charset="-34"/>
              <a:cs typeface="Leelawadee" panose="020B0502040204020203" pitchFamily="34" charset="-34"/>
            </a:endParaRPr>
          </a:p>
          <a:p>
            <a:pPr marL="0" indent="0" algn="ctr">
              <a:buNone/>
            </a:pPr>
            <a:endParaRPr lang="en-GB" dirty="0">
              <a:latin typeface="Leelawadee" panose="020B0502040204020203" pitchFamily="34" charset="-34"/>
              <a:cs typeface="Leelawadee" panose="020B0502040204020203" pitchFamily="34" charset="-34"/>
            </a:endParaRPr>
          </a:p>
          <a:p>
            <a:pPr marL="0" indent="0" algn="ctr">
              <a:buNone/>
            </a:pPr>
            <a:endParaRPr lang="en-GB" dirty="0">
              <a:latin typeface="Leelawadee" panose="020B0502040204020203" pitchFamily="34" charset="-34"/>
              <a:cs typeface="Leelawadee" panose="020B0502040204020203" pitchFamily="34" charset="-34"/>
            </a:endParaRPr>
          </a:p>
          <a:p>
            <a:pPr marL="0" indent="0" algn="ctr">
              <a:buNone/>
            </a:pPr>
            <a:endParaRPr lang="en-GB" dirty="0">
              <a:latin typeface="Leelawadee" panose="020B0502040204020203" pitchFamily="34" charset="-34"/>
              <a:cs typeface="Leelawadee" panose="020B0502040204020203" pitchFamily="34" charset="-34"/>
            </a:endParaRPr>
          </a:p>
          <a:p>
            <a:pPr marL="0" indent="0" algn="ctr">
              <a:buNone/>
            </a:pPr>
            <a:r>
              <a:rPr lang="en-GB" dirty="0">
                <a:latin typeface="Leelawadee" panose="020B0502040204020203" pitchFamily="34" charset="-34"/>
                <a:cs typeface="Leelawadee" panose="020B0502040204020203" pitchFamily="34" charset="-34"/>
              </a:rPr>
              <a:t>For every picture, draw something that you’re looking forward to. </a:t>
            </a:r>
          </a:p>
        </p:txBody>
      </p:sp>
      <p:pic>
        <p:nvPicPr>
          <p:cNvPr id="5" name="Picture 2" descr="Leicester City Council - Wikipedia">
            <a:extLst>
              <a:ext uri="{FF2B5EF4-FFF2-40B4-BE49-F238E27FC236}">
                <a16:creationId xmlns="" xmlns:a16="http://schemas.microsoft.com/office/drawing/2014/main" id="{D1E51910-AF1F-4FD7-B129-E8792E17F88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46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4D59DF-E0F7-4CC3-9492-7F397BA9A773}"/>
              </a:ext>
            </a:extLst>
          </p:cNvPr>
          <p:cNvSpPr>
            <a:spLocks noGrp="1"/>
          </p:cNvSpPr>
          <p:nvPr>
            <p:ph type="title"/>
          </p:nvPr>
        </p:nvSpPr>
        <p:spPr/>
        <p:txBody>
          <a:bodyPr/>
          <a:lstStyle/>
          <a:p>
            <a:r>
              <a:rPr lang="en-GB" dirty="0">
                <a:latin typeface="Kristen ITC" panose="03050502040202030202" pitchFamily="66" charset="0"/>
              </a:rPr>
              <a:t>About this book</a:t>
            </a:r>
          </a:p>
        </p:txBody>
      </p:sp>
      <p:sp>
        <p:nvSpPr>
          <p:cNvPr id="3" name="Content Placeholder 2">
            <a:extLst>
              <a:ext uri="{FF2B5EF4-FFF2-40B4-BE49-F238E27FC236}">
                <a16:creationId xmlns="" xmlns:a16="http://schemas.microsoft.com/office/drawing/2014/main" id="{C805872E-D07A-4AEE-BA8D-2BBCD6286934}"/>
              </a:ext>
            </a:extLst>
          </p:cNvPr>
          <p:cNvSpPr>
            <a:spLocks noGrp="1"/>
          </p:cNvSpPr>
          <p:nvPr>
            <p:ph idx="1"/>
          </p:nvPr>
        </p:nvSpPr>
        <p:spPr/>
        <p:txBody>
          <a:bodyPr>
            <a:normAutofit fontScale="92500" lnSpcReduction="10000"/>
          </a:bodyPr>
          <a:lstStyle/>
          <a:p>
            <a:pPr marL="0" indent="0">
              <a:buNone/>
            </a:pPr>
            <a:r>
              <a:rPr lang="en-GB" dirty="0">
                <a:latin typeface="Leelawadee" panose="020B0502040204020203" pitchFamily="34" charset="-34"/>
                <a:cs typeface="Leelawadee" panose="020B0502040204020203" pitchFamily="34" charset="-34"/>
              </a:rPr>
              <a:t>This activity book will help you think about the changes that are happening at the minute (being away from school</a:t>
            </a:r>
            <a:r>
              <a:rPr lang="en-GB" dirty="0" smtClean="0">
                <a:latin typeface="Leelawadee" panose="020B0502040204020203" pitchFamily="34" charset="-34"/>
                <a:cs typeface="Leelawadee" panose="020B0502040204020203" pitchFamily="34" charset="-34"/>
              </a:rPr>
              <a:t>).</a:t>
            </a:r>
            <a:endParaRPr lang="en-GB" dirty="0">
              <a:latin typeface="Leelawadee" panose="020B0502040204020203" pitchFamily="34" charset="-34"/>
              <a:cs typeface="Leelawadee" panose="020B0502040204020203" pitchFamily="34" charset="-34"/>
            </a:endParaRPr>
          </a:p>
          <a:p>
            <a:pPr marL="0" indent="0">
              <a:buNone/>
            </a:pPr>
            <a:endParaRPr lang="en-GB" dirty="0">
              <a:latin typeface="Leelawadee" panose="020B0502040204020203" pitchFamily="34" charset="-34"/>
              <a:cs typeface="Leelawadee" panose="020B0502040204020203" pitchFamily="34" charset="-34"/>
            </a:endParaRPr>
          </a:p>
          <a:p>
            <a:pPr marL="0" indent="0">
              <a:buNone/>
            </a:pPr>
            <a:r>
              <a:rPr lang="en-GB" dirty="0">
                <a:latin typeface="Leelawadee" panose="020B0502040204020203" pitchFamily="34" charset="-34"/>
                <a:cs typeface="Leelawadee" panose="020B0502040204020203" pitchFamily="34" charset="-34"/>
              </a:rPr>
              <a:t>This book will help you to reflect about now and the future. It will let you explore your thoughts and feelings around change.  </a:t>
            </a:r>
          </a:p>
          <a:p>
            <a:pPr marL="0" indent="0">
              <a:buNone/>
            </a:pPr>
            <a:endParaRPr lang="en-GB" dirty="0">
              <a:latin typeface="Leelawadee" panose="020B0502040204020203" pitchFamily="34" charset="-34"/>
              <a:cs typeface="Leelawadee" panose="020B0502040204020203" pitchFamily="34" charset="-34"/>
            </a:endParaRPr>
          </a:p>
          <a:p>
            <a:pPr marL="0" indent="0">
              <a:buNone/>
            </a:pPr>
            <a:r>
              <a:rPr lang="en-GB" b="1" dirty="0">
                <a:latin typeface="Leelawadee" panose="020B0502040204020203" pitchFamily="34" charset="-34"/>
                <a:cs typeface="Leelawadee" panose="020B0502040204020203" pitchFamily="34" charset="-34"/>
              </a:rPr>
              <a:t>Remember</a:t>
            </a:r>
            <a:r>
              <a:rPr lang="en-GB" dirty="0">
                <a:latin typeface="Leelawadee" panose="020B0502040204020203" pitchFamily="34" charset="-34"/>
                <a:cs typeface="Leelawadee" panose="020B0502040204020203" pitchFamily="34" charset="-34"/>
              </a:rPr>
              <a:t>: the aim of this book is to help, you do not have to do it and you do not have to do all if you choose not to.</a:t>
            </a:r>
          </a:p>
        </p:txBody>
      </p:sp>
      <p:pic>
        <p:nvPicPr>
          <p:cNvPr id="5" name="Picture 2" descr="Leicester City Council - Wikipedia">
            <a:extLst>
              <a:ext uri="{FF2B5EF4-FFF2-40B4-BE49-F238E27FC236}">
                <a16:creationId xmlns="" xmlns:a16="http://schemas.microsoft.com/office/drawing/2014/main" id="{1FD3ADE2-7950-4336-963C-46F659B1A3D1}"/>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90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28A276-A763-4DA8-A8CB-585613A4D726}"/>
              </a:ext>
            </a:extLst>
          </p:cNvPr>
          <p:cNvSpPr>
            <a:spLocks noGrp="1"/>
          </p:cNvSpPr>
          <p:nvPr>
            <p:ph type="title"/>
          </p:nvPr>
        </p:nvSpPr>
        <p:spPr/>
        <p:txBody>
          <a:bodyPr/>
          <a:lstStyle/>
          <a:p>
            <a:r>
              <a:rPr lang="en-GB" dirty="0">
                <a:latin typeface="Kristen ITC" panose="03050502040202030202" pitchFamily="66" charset="0"/>
              </a:rPr>
              <a:t>My hopes and dreams</a:t>
            </a:r>
          </a:p>
        </p:txBody>
      </p:sp>
      <p:sp>
        <p:nvSpPr>
          <p:cNvPr id="3" name="Content Placeholder 2">
            <a:extLst>
              <a:ext uri="{FF2B5EF4-FFF2-40B4-BE49-F238E27FC236}">
                <a16:creationId xmlns="" xmlns:a16="http://schemas.microsoft.com/office/drawing/2014/main" id="{2006B88E-F9FC-4B17-86E6-4F5CB98C6A6A}"/>
              </a:ext>
            </a:extLst>
          </p:cNvPr>
          <p:cNvSpPr>
            <a:spLocks noGrp="1"/>
          </p:cNvSpPr>
          <p:nvPr>
            <p:ph idx="1"/>
          </p:nvPr>
        </p:nvSpPr>
        <p:spPr>
          <a:xfrm>
            <a:off x="1295402" y="2009394"/>
            <a:ext cx="10083799" cy="4115648"/>
          </a:xfrm>
        </p:spPr>
        <p:txBody>
          <a:bodyPr>
            <a:normAutofit fontScale="92500" lnSpcReduction="10000"/>
          </a:bodyPr>
          <a:lstStyle/>
          <a:p>
            <a:pPr marL="0" indent="0">
              <a:buNone/>
            </a:pPr>
            <a:endParaRPr lang="en-GB" dirty="0"/>
          </a:p>
          <a:p>
            <a:pPr marL="0" indent="0">
              <a:buNone/>
            </a:pPr>
            <a:endParaRPr lang="en-GB" dirty="0"/>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On the next few pages there are pages to think about and respond to</a:t>
            </a:r>
          </a:p>
          <a:p>
            <a:pPr marL="0" indent="0">
              <a:buNone/>
            </a:pPr>
            <a:endParaRPr lang="en-GB"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You will need to think about things that will happen in your future</a:t>
            </a:r>
          </a:p>
          <a:p>
            <a:pPr marL="0" indent="0">
              <a:buNone/>
            </a:pPr>
            <a:endParaRPr lang="en-GB"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These may be near to now, or far away</a:t>
            </a:r>
          </a:p>
          <a:p>
            <a:pPr marL="0" indent="0">
              <a:buNone/>
            </a:pPr>
            <a:endParaRPr lang="en-GB"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They should be important to you. </a:t>
            </a:r>
          </a:p>
        </p:txBody>
      </p:sp>
      <p:pic>
        <p:nvPicPr>
          <p:cNvPr id="5" name="Picture 2" descr="Leicester City Council - Wikipedia">
            <a:extLst>
              <a:ext uri="{FF2B5EF4-FFF2-40B4-BE49-F238E27FC236}">
                <a16:creationId xmlns="" xmlns:a16="http://schemas.microsoft.com/office/drawing/2014/main" id="{4F270966-7E47-4A7D-9257-4C0274D5612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13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530F6B8-620C-450C-84E2-406D2ADEEB38}"/>
              </a:ext>
            </a:extLst>
          </p:cNvPr>
          <p:cNvSpPr>
            <a:spLocks noGrp="1"/>
          </p:cNvSpPr>
          <p:nvPr>
            <p:ph idx="1"/>
          </p:nvPr>
        </p:nvSpPr>
        <p:spPr/>
        <p:txBody>
          <a:bodyPr/>
          <a:lstStyle/>
          <a:p>
            <a:endParaRPr lang="en-GB" dirty="0"/>
          </a:p>
        </p:txBody>
      </p:sp>
      <p:sp>
        <p:nvSpPr>
          <p:cNvPr id="4" name="Rectangle 3">
            <a:extLst>
              <a:ext uri="{FF2B5EF4-FFF2-40B4-BE49-F238E27FC236}">
                <a16:creationId xmlns="" xmlns:a16="http://schemas.microsoft.com/office/drawing/2014/main" id="{ECF1A884-9F26-43C1-8388-33685E3C412F}"/>
              </a:ext>
            </a:extLst>
          </p:cNvPr>
          <p:cNvSpPr/>
          <p:nvPr/>
        </p:nvSpPr>
        <p:spPr>
          <a:xfrm>
            <a:off x="490330" y="490330"/>
            <a:ext cx="11224592" cy="58707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Title 1">
            <a:extLst>
              <a:ext uri="{FF2B5EF4-FFF2-40B4-BE49-F238E27FC236}">
                <a16:creationId xmlns="" xmlns:a16="http://schemas.microsoft.com/office/drawing/2014/main" id="{5C79E965-504D-4EB0-A0C8-DD0D5F9C379F}"/>
              </a:ext>
            </a:extLst>
          </p:cNvPr>
          <p:cNvSpPr>
            <a:spLocks noGrp="1"/>
          </p:cNvSpPr>
          <p:nvPr>
            <p:ph type="title"/>
          </p:nvPr>
        </p:nvSpPr>
        <p:spPr>
          <a:xfrm>
            <a:off x="69370" y="474097"/>
            <a:ext cx="9601196" cy="818692"/>
          </a:xfrm>
        </p:spPr>
        <p:txBody>
          <a:bodyPr/>
          <a:lstStyle/>
          <a:p>
            <a:r>
              <a:rPr lang="en-GB" dirty="0">
                <a:latin typeface="Kristen ITC" panose="03050502040202030202" pitchFamily="66" charset="0"/>
                <a:cs typeface="Leelawadee" panose="020B0502040204020203" pitchFamily="34" charset="-34"/>
              </a:rPr>
              <a:t>Somewhere I would like to go…</a:t>
            </a:r>
          </a:p>
        </p:txBody>
      </p:sp>
      <p:pic>
        <p:nvPicPr>
          <p:cNvPr id="6" name="Picture 2" descr="Leicester City Council - Wikipedia">
            <a:extLst>
              <a:ext uri="{FF2B5EF4-FFF2-40B4-BE49-F238E27FC236}">
                <a16:creationId xmlns="" xmlns:a16="http://schemas.microsoft.com/office/drawing/2014/main" id="{8AD94EB7-DF95-4617-8CB0-955281A9CAA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74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530F6B8-620C-450C-84E2-406D2ADEEB38}"/>
              </a:ext>
            </a:extLst>
          </p:cNvPr>
          <p:cNvSpPr>
            <a:spLocks noGrp="1"/>
          </p:cNvSpPr>
          <p:nvPr>
            <p:ph idx="1"/>
          </p:nvPr>
        </p:nvSpPr>
        <p:spPr/>
        <p:txBody>
          <a:bodyPr/>
          <a:lstStyle/>
          <a:p>
            <a:endParaRPr lang="en-GB" dirty="0"/>
          </a:p>
        </p:txBody>
      </p:sp>
      <p:sp>
        <p:nvSpPr>
          <p:cNvPr id="4" name="Rectangle 3">
            <a:extLst>
              <a:ext uri="{FF2B5EF4-FFF2-40B4-BE49-F238E27FC236}">
                <a16:creationId xmlns="" xmlns:a16="http://schemas.microsoft.com/office/drawing/2014/main" id="{ECF1A884-9F26-43C1-8388-33685E3C412F}"/>
              </a:ext>
            </a:extLst>
          </p:cNvPr>
          <p:cNvSpPr/>
          <p:nvPr/>
        </p:nvSpPr>
        <p:spPr>
          <a:xfrm>
            <a:off x="490330" y="490330"/>
            <a:ext cx="11224592" cy="58707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Title 1">
            <a:extLst>
              <a:ext uri="{FF2B5EF4-FFF2-40B4-BE49-F238E27FC236}">
                <a16:creationId xmlns="" xmlns:a16="http://schemas.microsoft.com/office/drawing/2014/main" id="{5C79E965-504D-4EB0-A0C8-DD0D5F9C379F}"/>
              </a:ext>
            </a:extLst>
          </p:cNvPr>
          <p:cNvSpPr>
            <a:spLocks noGrp="1"/>
          </p:cNvSpPr>
          <p:nvPr>
            <p:ph type="title"/>
          </p:nvPr>
        </p:nvSpPr>
        <p:spPr>
          <a:xfrm>
            <a:off x="-845820" y="490330"/>
            <a:ext cx="11932920" cy="818692"/>
          </a:xfrm>
        </p:spPr>
        <p:txBody>
          <a:bodyPr/>
          <a:lstStyle/>
          <a:p>
            <a:r>
              <a:rPr lang="en-GB" dirty="0">
                <a:latin typeface="Kristen ITC" panose="03050502040202030202" pitchFamily="66" charset="0"/>
                <a:cs typeface="Leelawadee" panose="020B0502040204020203" pitchFamily="34" charset="-34"/>
              </a:rPr>
              <a:t>Something I would like to learn…</a:t>
            </a:r>
          </a:p>
        </p:txBody>
      </p:sp>
      <p:pic>
        <p:nvPicPr>
          <p:cNvPr id="6" name="Picture 2" descr="Leicester City Council - Wikipedia">
            <a:extLst>
              <a:ext uri="{FF2B5EF4-FFF2-40B4-BE49-F238E27FC236}">
                <a16:creationId xmlns="" xmlns:a16="http://schemas.microsoft.com/office/drawing/2014/main" id="{42C6CC80-F264-4DF8-A05C-244BB695C65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0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530F6B8-620C-450C-84E2-406D2ADEEB38}"/>
              </a:ext>
            </a:extLst>
          </p:cNvPr>
          <p:cNvSpPr>
            <a:spLocks noGrp="1"/>
          </p:cNvSpPr>
          <p:nvPr>
            <p:ph idx="1"/>
          </p:nvPr>
        </p:nvSpPr>
        <p:spPr/>
        <p:txBody>
          <a:bodyPr/>
          <a:lstStyle/>
          <a:p>
            <a:endParaRPr lang="en-GB" dirty="0"/>
          </a:p>
        </p:txBody>
      </p:sp>
      <p:sp>
        <p:nvSpPr>
          <p:cNvPr id="4" name="Rectangle 3">
            <a:extLst>
              <a:ext uri="{FF2B5EF4-FFF2-40B4-BE49-F238E27FC236}">
                <a16:creationId xmlns="" xmlns:a16="http://schemas.microsoft.com/office/drawing/2014/main" id="{ECF1A884-9F26-43C1-8388-33685E3C412F}"/>
              </a:ext>
            </a:extLst>
          </p:cNvPr>
          <p:cNvSpPr/>
          <p:nvPr/>
        </p:nvSpPr>
        <p:spPr>
          <a:xfrm>
            <a:off x="490330" y="490330"/>
            <a:ext cx="11224592" cy="58707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Title 1">
            <a:extLst>
              <a:ext uri="{FF2B5EF4-FFF2-40B4-BE49-F238E27FC236}">
                <a16:creationId xmlns="" xmlns:a16="http://schemas.microsoft.com/office/drawing/2014/main" id="{5C79E965-504D-4EB0-A0C8-DD0D5F9C379F}"/>
              </a:ext>
            </a:extLst>
          </p:cNvPr>
          <p:cNvSpPr>
            <a:spLocks noGrp="1"/>
          </p:cNvSpPr>
          <p:nvPr>
            <p:ph type="title"/>
          </p:nvPr>
        </p:nvSpPr>
        <p:spPr>
          <a:xfrm>
            <a:off x="0" y="490330"/>
            <a:ext cx="12370243" cy="818692"/>
          </a:xfrm>
        </p:spPr>
        <p:txBody>
          <a:bodyPr>
            <a:noAutofit/>
          </a:bodyPr>
          <a:lstStyle/>
          <a:p>
            <a:r>
              <a:rPr lang="en-GB" dirty="0">
                <a:latin typeface="Kristen ITC" panose="03050502040202030202" pitchFamily="66" charset="0"/>
                <a:cs typeface="Leelawadee" panose="020B0502040204020203" pitchFamily="34" charset="-34"/>
              </a:rPr>
              <a:t>Something I would like to be able to do…</a:t>
            </a:r>
          </a:p>
        </p:txBody>
      </p:sp>
      <p:pic>
        <p:nvPicPr>
          <p:cNvPr id="6" name="Picture 2" descr="Leicester City Council - Wikipedia">
            <a:extLst>
              <a:ext uri="{FF2B5EF4-FFF2-40B4-BE49-F238E27FC236}">
                <a16:creationId xmlns="" xmlns:a16="http://schemas.microsoft.com/office/drawing/2014/main" id="{7FFF7D4D-DBD6-4592-967B-AEDA231ED5A4}"/>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2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530F6B8-620C-450C-84E2-406D2ADEEB38}"/>
              </a:ext>
            </a:extLst>
          </p:cNvPr>
          <p:cNvSpPr>
            <a:spLocks noGrp="1"/>
          </p:cNvSpPr>
          <p:nvPr>
            <p:ph idx="1"/>
          </p:nvPr>
        </p:nvSpPr>
        <p:spPr/>
        <p:txBody>
          <a:bodyPr/>
          <a:lstStyle/>
          <a:p>
            <a:endParaRPr lang="en-GB" dirty="0"/>
          </a:p>
        </p:txBody>
      </p:sp>
      <p:sp>
        <p:nvSpPr>
          <p:cNvPr id="4" name="Rectangle 3">
            <a:extLst>
              <a:ext uri="{FF2B5EF4-FFF2-40B4-BE49-F238E27FC236}">
                <a16:creationId xmlns="" xmlns:a16="http://schemas.microsoft.com/office/drawing/2014/main" id="{ECF1A884-9F26-43C1-8388-33685E3C412F}"/>
              </a:ext>
            </a:extLst>
          </p:cNvPr>
          <p:cNvSpPr/>
          <p:nvPr/>
        </p:nvSpPr>
        <p:spPr>
          <a:xfrm>
            <a:off x="490330" y="490330"/>
            <a:ext cx="11224592" cy="58707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Title 1">
            <a:extLst>
              <a:ext uri="{FF2B5EF4-FFF2-40B4-BE49-F238E27FC236}">
                <a16:creationId xmlns="" xmlns:a16="http://schemas.microsoft.com/office/drawing/2014/main" id="{5C79E965-504D-4EB0-A0C8-DD0D5F9C379F}"/>
              </a:ext>
            </a:extLst>
          </p:cNvPr>
          <p:cNvSpPr>
            <a:spLocks noGrp="1"/>
          </p:cNvSpPr>
          <p:nvPr>
            <p:ph type="title"/>
          </p:nvPr>
        </p:nvSpPr>
        <p:spPr>
          <a:xfrm>
            <a:off x="-284261" y="445274"/>
            <a:ext cx="12430541" cy="818692"/>
          </a:xfrm>
        </p:spPr>
        <p:txBody>
          <a:bodyPr>
            <a:noAutofit/>
          </a:bodyPr>
          <a:lstStyle/>
          <a:p>
            <a:r>
              <a:rPr lang="en-GB" dirty="0">
                <a:latin typeface="Kristen ITC" panose="03050502040202030202" pitchFamily="66" charset="0"/>
                <a:cs typeface="Leelawadee" panose="020B0502040204020203" pitchFamily="34" charset="-34"/>
              </a:rPr>
              <a:t>Something I would like to see happen…</a:t>
            </a:r>
          </a:p>
        </p:txBody>
      </p:sp>
      <p:pic>
        <p:nvPicPr>
          <p:cNvPr id="6" name="Picture 2" descr="Leicester City Council - Wikipedia">
            <a:extLst>
              <a:ext uri="{FF2B5EF4-FFF2-40B4-BE49-F238E27FC236}">
                <a16:creationId xmlns="" xmlns:a16="http://schemas.microsoft.com/office/drawing/2014/main" id="{0535F554-0353-46D0-9146-FE3DE8DA1CD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61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94DAE0-00A1-4649-A9DC-36FEC2819318}"/>
              </a:ext>
            </a:extLst>
          </p:cNvPr>
          <p:cNvSpPr>
            <a:spLocks noGrp="1"/>
          </p:cNvSpPr>
          <p:nvPr>
            <p:ph type="title"/>
          </p:nvPr>
        </p:nvSpPr>
        <p:spPr/>
        <p:txBody>
          <a:bodyPr/>
          <a:lstStyle/>
          <a:p>
            <a:r>
              <a:rPr lang="en-GB" dirty="0">
                <a:latin typeface="Kristen ITC" panose="03050502040202030202" pitchFamily="66" charset="0"/>
              </a:rPr>
              <a:t>My ‘animal me’</a:t>
            </a:r>
          </a:p>
        </p:txBody>
      </p:sp>
      <p:sp>
        <p:nvSpPr>
          <p:cNvPr id="3" name="Content Placeholder 2">
            <a:extLst>
              <a:ext uri="{FF2B5EF4-FFF2-40B4-BE49-F238E27FC236}">
                <a16:creationId xmlns="" xmlns:a16="http://schemas.microsoft.com/office/drawing/2014/main" id="{C8F6686F-C762-472A-9A3E-62AD852857CF}"/>
              </a:ext>
            </a:extLst>
          </p:cNvPr>
          <p:cNvSpPr>
            <a:spLocks noGrp="1"/>
          </p:cNvSpPr>
          <p:nvPr>
            <p:ph idx="1"/>
          </p:nvPr>
        </p:nvSpPr>
        <p:spPr/>
        <p:txBody>
          <a:bodyPr>
            <a:normAutofit fontScale="77500" lnSpcReduction="20000"/>
          </a:bodyPr>
          <a:lstStyle/>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When faced with tricky, different and unusual times we need </a:t>
            </a:r>
            <a:r>
              <a:rPr lang="en-GB" b="1" dirty="0">
                <a:latin typeface="Leelawadee" panose="020B0502040204020203" pitchFamily="34" charset="-34"/>
                <a:cs typeface="Leelawadee" panose="020B0502040204020203" pitchFamily="34" charset="-34"/>
              </a:rPr>
              <a:t>resilience</a:t>
            </a:r>
          </a:p>
          <a:p>
            <a:pPr marL="0" indent="0">
              <a:buNone/>
            </a:pPr>
            <a:endParaRPr lang="en-GB" b="1"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Resilience is like </a:t>
            </a:r>
            <a:r>
              <a:rPr lang="en-GB" b="1" dirty="0">
                <a:latin typeface="Leelawadee" panose="020B0502040204020203" pitchFamily="34" charset="-34"/>
                <a:cs typeface="Leelawadee" panose="020B0502040204020203" pitchFamily="34" charset="-34"/>
              </a:rPr>
              <a:t>an inner strength</a:t>
            </a:r>
            <a:r>
              <a:rPr lang="en-GB" dirty="0">
                <a:latin typeface="Leelawadee" panose="020B0502040204020203" pitchFamily="34" charset="-34"/>
                <a:cs typeface="Leelawadee" panose="020B0502040204020203" pitchFamily="34" charset="-34"/>
              </a:rPr>
              <a:t>, like a magic power in our bodies</a:t>
            </a:r>
          </a:p>
          <a:p>
            <a:pPr marL="0" indent="0">
              <a:buNone/>
            </a:pPr>
            <a:endParaRPr lang="en-GB"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In this section you will need to think about an animal you are like</a:t>
            </a:r>
          </a:p>
          <a:p>
            <a:pPr marL="0" indent="0">
              <a:buNone/>
            </a:pPr>
            <a:endParaRPr lang="en-GB"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What qualities does the animal have that make it strong / happy / able to cope?</a:t>
            </a:r>
          </a:p>
          <a:p>
            <a:pPr marL="0" indent="0">
              <a:buNone/>
            </a:pPr>
            <a:endParaRPr lang="en-GB" dirty="0">
              <a:latin typeface="Leelawadee" panose="020B0502040204020203" pitchFamily="34" charset="-34"/>
              <a:cs typeface="Leelawadee" panose="020B0502040204020203" pitchFamily="34" charset="-34"/>
            </a:endParaRPr>
          </a:p>
          <a:p>
            <a:pPr marL="0" indent="0">
              <a:buNone/>
            </a:pPr>
            <a:r>
              <a:rPr lang="en-GB" dirty="0">
                <a:latin typeface="Leelawadee" panose="020B0502040204020203" pitchFamily="34" charset="-34"/>
                <a:cs typeface="Leelawadee" panose="020B0502040204020203" pitchFamily="34" charset="-34"/>
              </a:rPr>
              <a:t>            e.g. Dog = fast, loyal, caring, playful, strong, friendly, </a:t>
            </a:r>
            <a:r>
              <a:rPr lang="en-GB" dirty="0" smtClean="0">
                <a:latin typeface="Leelawadee" panose="020B0502040204020203" pitchFamily="34" charset="-34"/>
                <a:cs typeface="Leelawadee" panose="020B0502040204020203" pitchFamily="34" charset="-34"/>
              </a:rPr>
              <a:t>clever</a:t>
            </a:r>
            <a:r>
              <a:rPr lang="en-GB" dirty="0">
                <a:latin typeface="Leelawadee" panose="020B0502040204020203" pitchFamily="34" charset="-34"/>
                <a:cs typeface="Leelawadee" panose="020B0502040204020203" pitchFamily="34" charset="-34"/>
              </a:rPr>
              <a:t>… </a:t>
            </a:r>
          </a:p>
        </p:txBody>
      </p:sp>
      <p:pic>
        <p:nvPicPr>
          <p:cNvPr id="5" name="Picture 2" descr="Leicester City Council - Wikipedia">
            <a:extLst>
              <a:ext uri="{FF2B5EF4-FFF2-40B4-BE49-F238E27FC236}">
                <a16:creationId xmlns="" xmlns:a16="http://schemas.microsoft.com/office/drawing/2014/main" id="{1123B85A-4CC1-4057-9430-2D8B3B8F52C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0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3F7388-9416-4D82-A2D9-DB1756F56CF9}"/>
              </a:ext>
            </a:extLst>
          </p:cNvPr>
          <p:cNvSpPr>
            <a:spLocks noGrp="1"/>
          </p:cNvSpPr>
          <p:nvPr>
            <p:ph type="title"/>
          </p:nvPr>
        </p:nvSpPr>
        <p:spPr>
          <a:xfrm>
            <a:off x="516835" y="860282"/>
            <a:ext cx="10578545" cy="1303867"/>
          </a:xfrm>
        </p:spPr>
        <p:txBody>
          <a:bodyPr>
            <a:normAutofit fontScale="90000"/>
          </a:bodyPr>
          <a:lstStyle/>
          <a:p>
            <a:r>
              <a:rPr lang="en-GB" dirty="0">
                <a:latin typeface="Kristen ITC" panose="03050502040202030202" pitchFamily="66" charset="0"/>
                <a:cs typeface="Leelawadee" panose="020B0502040204020203" pitchFamily="34" charset="-34"/>
              </a:rPr>
              <a:t>My animal me: </a:t>
            </a:r>
            <a:r>
              <a:rPr lang="en-GB" sz="3600" dirty="0">
                <a:latin typeface="Kristen ITC" panose="03050502040202030202" pitchFamily="66" charset="0"/>
                <a:cs typeface="Leelawadee" panose="020B0502040204020203" pitchFamily="34" charset="-34"/>
              </a:rPr>
              <a:t>draw your ‘animal you’ and label the characteristics that make it special</a:t>
            </a:r>
          </a:p>
        </p:txBody>
      </p:sp>
      <p:sp>
        <p:nvSpPr>
          <p:cNvPr id="5" name="Rectangle: Rounded Corners 4">
            <a:extLst>
              <a:ext uri="{FF2B5EF4-FFF2-40B4-BE49-F238E27FC236}">
                <a16:creationId xmlns="" xmlns:a16="http://schemas.microsoft.com/office/drawing/2014/main" id="{F6AD4DAA-5653-4845-B583-BC579D4A9CF1}"/>
              </a:ext>
            </a:extLst>
          </p:cNvPr>
          <p:cNvSpPr/>
          <p:nvPr/>
        </p:nvSpPr>
        <p:spPr>
          <a:xfrm>
            <a:off x="1005508" y="2164149"/>
            <a:ext cx="10089871" cy="39608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6" name="Picture 2" descr="Leicester City Council - Wikipedia">
            <a:extLst>
              <a:ext uri="{FF2B5EF4-FFF2-40B4-BE49-F238E27FC236}">
                <a16:creationId xmlns="" xmlns:a16="http://schemas.microsoft.com/office/drawing/2014/main" id="{11A20377-5AD0-4D75-9C90-148A0CEBBB0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40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333F0879-3DA0-4CB8-B35E-A0AD425581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13" name="Rectangle 12">
            <a:extLst>
              <a:ext uri="{FF2B5EF4-FFF2-40B4-BE49-F238E27FC236}">
                <a16:creationId xmlns="" xmlns:a16="http://schemas.microsoft.com/office/drawing/2014/main" id="{324D2183-F388-476E-92A9-D6639D69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15" name="Rectangle 14">
            <a:extLst>
              <a:ext uri="{FF2B5EF4-FFF2-40B4-BE49-F238E27FC236}">
                <a16:creationId xmlns="" xmlns:a16="http://schemas.microsoft.com/office/drawing/2014/main" id="{243462E7-1698-4B21-BE89-AEFAC7C2F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EF11B01-EDF2-4856-9339-C8A3399BD41B}"/>
              </a:ext>
            </a:extLst>
          </p:cNvPr>
          <p:cNvSpPr>
            <a:spLocks noGrp="1"/>
          </p:cNvSpPr>
          <p:nvPr>
            <p:ph type="title"/>
          </p:nvPr>
        </p:nvSpPr>
        <p:spPr>
          <a:xfrm>
            <a:off x="412309" y="609599"/>
            <a:ext cx="3982058" cy="584364"/>
          </a:xfrm>
        </p:spPr>
        <p:txBody>
          <a:bodyPr anchor="b">
            <a:normAutofit/>
          </a:bodyPr>
          <a:lstStyle/>
          <a:p>
            <a:r>
              <a:rPr lang="en-GB" sz="2800" dirty="0">
                <a:solidFill>
                  <a:srgbClr val="262626"/>
                </a:solidFill>
                <a:latin typeface="Kristen ITC" panose="03050502040202030202" pitchFamily="66" charset="0"/>
              </a:rPr>
              <a:t>‘Acrostic Me’</a:t>
            </a:r>
          </a:p>
        </p:txBody>
      </p:sp>
      <p:sp>
        <p:nvSpPr>
          <p:cNvPr id="3" name="Content Placeholder 2">
            <a:extLst>
              <a:ext uri="{FF2B5EF4-FFF2-40B4-BE49-F238E27FC236}">
                <a16:creationId xmlns="" xmlns:a16="http://schemas.microsoft.com/office/drawing/2014/main" id="{244F8DB5-E874-49E9-9CA0-27B69FF79B4D}"/>
              </a:ext>
            </a:extLst>
          </p:cNvPr>
          <p:cNvSpPr>
            <a:spLocks noGrp="1"/>
          </p:cNvSpPr>
          <p:nvPr>
            <p:ph idx="1"/>
          </p:nvPr>
        </p:nvSpPr>
        <p:spPr>
          <a:xfrm>
            <a:off x="664099" y="1386988"/>
            <a:ext cx="3380212" cy="5690542"/>
          </a:xfrm>
        </p:spPr>
        <p:txBody>
          <a:bodyPr>
            <a:normAutofit fontScale="92500" lnSpcReduction="20000"/>
          </a:bodyPr>
          <a:lstStyle/>
          <a:p>
            <a:pPr>
              <a:lnSpc>
                <a:spcPct val="90000"/>
              </a:lnSpc>
              <a:buFont typeface="Wingdings" panose="05000000000000000000" pitchFamily="2" charset="2"/>
              <a:buChar char="v"/>
            </a:pPr>
            <a:r>
              <a:rPr lang="en-GB" sz="1700" dirty="0">
                <a:solidFill>
                  <a:srgbClr val="262626"/>
                </a:solidFill>
                <a:latin typeface="Leelawadee" panose="020B0502040204020203" pitchFamily="34" charset="-34"/>
                <a:cs typeface="Leelawadee" panose="020B0502040204020203" pitchFamily="34" charset="-34"/>
              </a:rPr>
              <a:t>Write your name down the page (left). E.g. If you’re called Peter, write;</a:t>
            </a:r>
          </a:p>
          <a:p>
            <a:pPr marL="0" indent="0" algn="ctr">
              <a:lnSpc>
                <a:spcPct val="90000"/>
              </a:lnSpc>
              <a:buNone/>
            </a:pPr>
            <a:r>
              <a:rPr lang="en-GB" sz="1700" dirty="0">
                <a:solidFill>
                  <a:srgbClr val="262626"/>
                </a:solidFill>
                <a:latin typeface="Leelawadee" panose="020B0502040204020203" pitchFamily="34" charset="-34"/>
                <a:cs typeface="Leelawadee" panose="020B0502040204020203" pitchFamily="34" charset="-34"/>
              </a:rPr>
              <a:t>    </a:t>
            </a:r>
            <a:r>
              <a:rPr lang="en-GB" sz="1200" b="1" dirty="0">
                <a:solidFill>
                  <a:srgbClr val="262626"/>
                </a:solidFill>
                <a:latin typeface="Leelawadee" panose="020B0502040204020203" pitchFamily="34" charset="-34"/>
                <a:cs typeface="Leelawadee" panose="020B0502040204020203" pitchFamily="34" charset="-34"/>
              </a:rPr>
              <a:t>P</a:t>
            </a:r>
          </a:p>
          <a:p>
            <a:pPr marL="0" indent="0" algn="ctr">
              <a:lnSpc>
                <a:spcPct val="90000"/>
              </a:lnSpc>
              <a:buNone/>
            </a:pPr>
            <a:r>
              <a:rPr lang="en-GB" sz="1200" b="1" dirty="0">
                <a:solidFill>
                  <a:srgbClr val="262626"/>
                </a:solidFill>
                <a:latin typeface="Leelawadee" panose="020B0502040204020203" pitchFamily="34" charset="-34"/>
                <a:cs typeface="Leelawadee" panose="020B0502040204020203" pitchFamily="34" charset="-34"/>
              </a:rPr>
              <a:t>      e</a:t>
            </a:r>
          </a:p>
          <a:p>
            <a:pPr marL="0" indent="0" algn="ctr">
              <a:lnSpc>
                <a:spcPct val="90000"/>
              </a:lnSpc>
              <a:buNone/>
            </a:pPr>
            <a:r>
              <a:rPr lang="en-GB" sz="1200" b="1" dirty="0">
                <a:solidFill>
                  <a:srgbClr val="262626"/>
                </a:solidFill>
                <a:latin typeface="Leelawadee" panose="020B0502040204020203" pitchFamily="34" charset="-34"/>
                <a:cs typeface="Leelawadee" panose="020B0502040204020203" pitchFamily="34" charset="-34"/>
              </a:rPr>
              <a:t>      t</a:t>
            </a:r>
          </a:p>
          <a:p>
            <a:pPr marL="0" indent="0" algn="ctr">
              <a:lnSpc>
                <a:spcPct val="90000"/>
              </a:lnSpc>
              <a:buNone/>
            </a:pPr>
            <a:r>
              <a:rPr lang="en-GB" sz="1200" b="1" dirty="0">
                <a:solidFill>
                  <a:srgbClr val="262626"/>
                </a:solidFill>
                <a:latin typeface="Leelawadee" panose="020B0502040204020203" pitchFamily="34" charset="-34"/>
                <a:cs typeface="Leelawadee" panose="020B0502040204020203" pitchFamily="34" charset="-34"/>
              </a:rPr>
              <a:t>      e</a:t>
            </a:r>
          </a:p>
          <a:p>
            <a:pPr marL="0" indent="0" algn="ctr">
              <a:lnSpc>
                <a:spcPct val="90000"/>
              </a:lnSpc>
              <a:buNone/>
            </a:pPr>
            <a:r>
              <a:rPr lang="en-GB" sz="1200" b="1" dirty="0">
                <a:solidFill>
                  <a:srgbClr val="262626"/>
                </a:solidFill>
                <a:latin typeface="Leelawadee" panose="020B0502040204020203" pitchFamily="34" charset="-34"/>
                <a:cs typeface="Leelawadee" panose="020B0502040204020203" pitchFamily="34" charset="-34"/>
              </a:rPr>
              <a:t>      r</a:t>
            </a:r>
          </a:p>
          <a:p>
            <a:pPr marL="0" indent="0">
              <a:lnSpc>
                <a:spcPct val="90000"/>
              </a:lnSpc>
              <a:buNone/>
            </a:pPr>
            <a:endParaRPr lang="en-GB" sz="1700" dirty="0">
              <a:solidFill>
                <a:srgbClr val="262626"/>
              </a:solidFill>
              <a:latin typeface="Leelawadee" panose="020B0502040204020203" pitchFamily="34" charset="-34"/>
              <a:cs typeface="Leelawadee" panose="020B0502040204020203" pitchFamily="34" charset="-34"/>
            </a:endParaRPr>
          </a:p>
          <a:p>
            <a:pPr>
              <a:lnSpc>
                <a:spcPct val="90000"/>
              </a:lnSpc>
              <a:buFont typeface="Wingdings" panose="05000000000000000000" pitchFamily="2" charset="2"/>
              <a:buChar char="v"/>
            </a:pPr>
            <a:r>
              <a:rPr lang="en-GB" sz="1700" dirty="0">
                <a:solidFill>
                  <a:srgbClr val="262626"/>
                </a:solidFill>
                <a:latin typeface="Leelawadee" panose="020B0502040204020203" pitchFamily="34" charset="-34"/>
                <a:cs typeface="Leelawadee" panose="020B0502040204020203" pitchFamily="34" charset="-34"/>
              </a:rPr>
              <a:t>For each letter of your name, write something about you that makes you special, amazing or different.</a:t>
            </a:r>
          </a:p>
          <a:p>
            <a:pPr marL="0" indent="0">
              <a:lnSpc>
                <a:spcPct val="90000"/>
              </a:lnSpc>
              <a:buNone/>
            </a:pPr>
            <a:r>
              <a:rPr lang="en-GB" sz="2800" dirty="0">
                <a:solidFill>
                  <a:srgbClr val="262626"/>
                </a:solidFill>
                <a:latin typeface="Leelawadee" panose="020B0502040204020203" pitchFamily="34" charset="-34"/>
                <a:cs typeface="Leelawadee" panose="020B0502040204020203" pitchFamily="34" charset="-34"/>
              </a:rPr>
              <a:t>  </a:t>
            </a:r>
            <a:r>
              <a:rPr lang="en-GB" sz="1500" b="1" dirty="0">
                <a:solidFill>
                  <a:srgbClr val="262626"/>
                </a:solidFill>
                <a:latin typeface="Leelawadee" panose="020B0502040204020203" pitchFamily="34" charset="-34"/>
                <a:cs typeface="Leelawadee" panose="020B0502040204020203" pitchFamily="34" charset="-34"/>
              </a:rPr>
              <a:t>P</a:t>
            </a:r>
            <a:r>
              <a:rPr lang="en-GB" sz="1500" dirty="0">
                <a:solidFill>
                  <a:srgbClr val="262626"/>
                </a:solidFill>
                <a:latin typeface="Leelawadee" panose="020B0502040204020203" pitchFamily="34" charset="-34"/>
                <a:cs typeface="Leelawadee" panose="020B0502040204020203" pitchFamily="34" charset="-34"/>
              </a:rPr>
              <a:t>lays guitar</a:t>
            </a:r>
          </a:p>
          <a:p>
            <a:pPr marL="0" indent="0">
              <a:lnSpc>
                <a:spcPct val="90000"/>
              </a:lnSpc>
              <a:buNone/>
            </a:pPr>
            <a:r>
              <a:rPr lang="en-GB" sz="1500" dirty="0">
                <a:solidFill>
                  <a:srgbClr val="262626"/>
                </a:solidFill>
                <a:latin typeface="Leelawadee" panose="020B0502040204020203" pitchFamily="34" charset="-34"/>
                <a:cs typeface="Leelawadee" panose="020B0502040204020203" pitchFamily="34" charset="-34"/>
              </a:rPr>
              <a:t>    </a:t>
            </a:r>
            <a:r>
              <a:rPr lang="en-GB" sz="1500" b="1" dirty="0">
                <a:solidFill>
                  <a:srgbClr val="262626"/>
                </a:solidFill>
                <a:latin typeface="Leelawadee" panose="020B0502040204020203" pitchFamily="34" charset="-34"/>
                <a:cs typeface="Leelawadee" panose="020B0502040204020203" pitchFamily="34" charset="-34"/>
              </a:rPr>
              <a:t>E</a:t>
            </a:r>
            <a:r>
              <a:rPr lang="en-GB" sz="1500" dirty="0">
                <a:solidFill>
                  <a:srgbClr val="262626"/>
                </a:solidFill>
                <a:latin typeface="Leelawadee" panose="020B0502040204020203" pitchFamily="34" charset="-34"/>
                <a:cs typeface="Leelawadee" panose="020B0502040204020203" pitchFamily="34" charset="-34"/>
              </a:rPr>
              <a:t>nthusiastic</a:t>
            </a:r>
            <a:endParaRPr lang="en-GB" sz="1500" b="1" dirty="0">
              <a:solidFill>
                <a:srgbClr val="262626"/>
              </a:solidFill>
              <a:latin typeface="Leelawadee" panose="020B0502040204020203" pitchFamily="34" charset="-34"/>
              <a:cs typeface="Leelawadee" panose="020B0502040204020203" pitchFamily="34" charset="-34"/>
            </a:endParaRPr>
          </a:p>
          <a:p>
            <a:pPr marL="0" indent="0">
              <a:lnSpc>
                <a:spcPct val="90000"/>
              </a:lnSpc>
              <a:buNone/>
            </a:pPr>
            <a:r>
              <a:rPr lang="en-GB" sz="1500" dirty="0">
                <a:solidFill>
                  <a:srgbClr val="262626"/>
                </a:solidFill>
                <a:latin typeface="Leelawadee" panose="020B0502040204020203" pitchFamily="34" charset="-34"/>
                <a:cs typeface="Leelawadee" panose="020B0502040204020203" pitchFamily="34" charset="-34"/>
              </a:rPr>
              <a:t>    </a:t>
            </a:r>
            <a:r>
              <a:rPr lang="en-GB" sz="1500" b="1" dirty="0">
                <a:solidFill>
                  <a:srgbClr val="262626"/>
                </a:solidFill>
                <a:latin typeface="Leelawadee" panose="020B0502040204020203" pitchFamily="34" charset="-34"/>
                <a:cs typeface="Leelawadee" panose="020B0502040204020203" pitchFamily="34" charset="-34"/>
              </a:rPr>
              <a:t>T</a:t>
            </a:r>
            <a:r>
              <a:rPr lang="en-GB" sz="1500" dirty="0">
                <a:solidFill>
                  <a:srgbClr val="262626"/>
                </a:solidFill>
                <a:latin typeface="Leelawadee" panose="020B0502040204020203" pitchFamily="34" charset="-34"/>
                <a:cs typeface="Leelawadee" panose="020B0502040204020203" pitchFamily="34" charset="-34"/>
              </a:rPr>
              <a:t>urn taker</a:t>
            </a:r>
          </a:p>
          <a:p>
            <a:pPr marL="0" indent="0">
              <a:lnSpc>
                <a:spcPct val="90000"/>
              </a:lnSpc>
              <a:buNone/>
            </a:pPr>
            <a:r>
              <a:rPr lang="en-GB" sz="1500" dirty="0">
                <a:solidFill>
                  <a:srgbClr val="262626"/>
                </a:solidFill>
                <a:latin typeface="Leelawadee" panose="020B0502040204020203" pitchFamily="34" charset="-34"/>
                <a:cs typeface="Leelawadee" panose="020B0502040204020203" pitchFamily="34" charset="-34"/>
              </a:rPr>
              <a:t>  s</a:t>
            </a:r>
            <a:r>
              <a:rPr lang="en-GB" sz="1500" b="1" dirty="0">
                <a:solidFill>
                  <a:srgbClr val="262626"/>
                </a:solidFill>
                <a:latin typeface="Leelawadee" panose="020B0502040204020203" pitchFamily="34" charset="-34"/>
                <a:cs typeface="Leelawadee" panose="020B0502040204020203" pitchFamily="34" charset="-34"/>
              </a:rPr>
              <a:t>E</a:t>
            </a:r>
            <a:r>
              <a:rPr lang="en-GB" sz="1500" dirty="0">
                <a:solidFill>
                  <a:srgbClr val="262626"/>
                </a:solidFill>
                <a:latin typeface="Leelawadee" panose="020B0502040204020203" pitchFamily="34" charset="-34"/>
                <a:cs typeface="Leelawadee" panose="020B0502040204020203" pitchFamily="34" charset="-34"/>
              </a:rPr>
              <a:t>rious</a:t>
            </a:r>
          </a:p>
          <a:p>
            <a:pPr marL="0" indent="0">
              <a:lnSpc>
                <a:spcPct val="90000"/>
              </a:lnSpc>
              <a:buNone/>
            </a:pPr>
            <a:r>
              <a:rPr lang="en-GB" sz="1500" dirty="0">
                <a:solidFill>
                  <a:srgbClr val="262626"/>
                </a:solidFill>
                <a:latin typeface="Leelawadee" panose="020B0502040204020203" pitchFamily="34" charset="-34"/>
                <a:cs typeface="Leelawadee" panose="020B0502040204020203" pitchFamily="34" charset="-34"/>
              </a:rPr>
              <a:t>   f</a:t>
            </a:r>
            <a:r>
              <a:rPr lang="en-GB" sz="1500" b="1" dirty="0">
                <a:solidFill>
                  <a:srgbClr val="262626"/>
                </a:solidFill>
                <a:latin typeface="Leelawadee" panose="020B0502040204020203" pitchFamily="34" charset="-34"/>
                <a:cs typeface="Leelawadee" panose="020B0502040204020203" pitchFamily="34" charset="-34"/>
              </a:rPr>
              <a:t>R</a:t>
            </a:r>
            <a:r>
              <a:rPr lang="en-GB" sz="1500" dirty="0">
                <a:solidFill>
                  <a:srgbClr val="262626"/>
                </a:solidFill>
                <a:latin typeface="Leelawadee" panose="020B0502040204020203" pitchFamily="34" charset="-34"/>
                <a:cs typeface="Leelawadee" panose="020B0502040204020203" pitchFamily="34" charset="-34"/>
              </a:rPr>
              <a:t>iendly</a:t>
            </a:r>
          </a:p>
          <a:p>
            <a:pPr marL="0" indent="0">
              <a:lnSpc>
                <a:spcPct val="90000"/>
              </a:lnSpc>
              <a:buNone/>
            </a:pPr>
            <a:endParaRPr lang="en-GB" sz="1700" dirty="0">
              <a:solidFill>
                <a:srgbClr val="262626"/>
              </a:solidFill>
              <a:latin typeface="Leelawadee" panose="020B0502040204020203" pitchFamily="34" charset="-34"/>
              <a:cs typeface="Leelawadee" panose="020B0502040204020203" pitchFamily="34" charset="-34"/>
            </a:endParaRPr>
          </a:p>
          <a:p>
            <a:pPr>
              <a:lnSpc>
                <a:spcPct val="90000"/>
              </a:lnSpc>
            </a:pPr>
            <a:endParaRPr lang="en-GB" sz="1700" dirty="0">
              <a:solidFill>
                <a:srgbClr val="262626"/>
              </a:solidFill>
            </a:endParaRPr>
          </a:p>
          <a:p>
            <a:pPr marL="0" indent="0">
              <a:lnSpc>
                <a:spcPct val="90000"/>
              </a:lnSpc>
              <a:buNone/>
            </a:pPr>
            <a:endParaRPr lang="en-GB" sz="1700" dirty="0">
              <a:solidFill>
                <a:srgbClr val="262626"/>
              </a:solidFill>
            </a:endParaRPr>
          </a:p>
          <a:p>
            <a:pPr marL="0" indent="0">
              <a:lnSpc>
                <a:spcPct val="90000"/>
              </a:lnSpc>
              <a:buNone/>
            </a:pPr>
            <a:r>
              <a:rPr lang="en-GB" sz="1700" dirty="0">
                <a:solidFill>
                  <a:srgbClr val="262626"/>
                </a:solidFill>
              </a:rPr>
              <a:t>					</a:t>
            </a:r>
          </a:p>
        </p:txBody>
      </p:sp>
      <p:sp useBgFill="1">
        <p:nvSpPr>
          <p:cNvPr id="17" name="Rectangle 16">
            <a:extLst>
              <a:ext uri="{FF2B5EF4-FFF2-40B4-BE49-F238E27FC236}">
                <a16:creationId xmlns="" xmlns:a16="http://schemas.microsoft.com/office/drawing/2014/main" id="{6C22FCAC-D7EC-4A52-B153-FF761E2235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pic>
        <p:nvPicPr>
          <p:cNvPr id="9" name="Picture 2" descr="Leicester City Council - Wikipedia">
            <a:extLst>
              <a:ext uri="{FF2B5EF4-FFF2-40B4-BE49-F238E27FC236}">
                <a16:creationId xmlns="" xmlns:a16="http://schemas.microsoft.com/office/drawing/2014/main" id="{0D8082CD-24E7-41C3-9470-C7B97C6413C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7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CC1045-E4D4-432E-9193-560B52CEC4A4}"/>
              </a:ext>
            </a:extLst>
          </p:cNvPr>
          <p:cNvSpPr>
            <a:spLocks noGrp="1"/>
          </p:cNvSpPr>
          <p:nvPr>
            <p:ph type="title"/>
          </p:nvPr>
        </p:nvSpPr>
        <p:spPr/>
        <p:txBody>
          <a:bodyPr>
            <a:normAutofit fontScale="90000"/>
          </a:bodyPr>
          <a:lstStyle/>
          <a:p>
            <a:r>
              <a:rPr lang="en-GB" dirty="0">
                <a:sym typeface="Wingdings" panose="05000000000000000000" pitchFamily="2" charset="2"/>
              </a:rPr>
              <a:t> </a:t>
            </a:r>
            <a:r>
              <a:rPr lang="en-GB" dirty="0" smtClean="0">
                <a:sym typeface="Wingdings" panose="05000000000000000000" pitchFamily="2" charset="2"/>
              </a:rPr>
              <a:t>Keep going- we are all here for you</a:t>
            </a:r>
            <a:br>
              <a:rPr lang="en-GB" dirty="0" smtClean="0">
                <a:sym typeface="Wingdings" panose="05000000000000000000" pitchFamily="2" charset="2"/>
              </a:rPr>
            </a:br>
            <a:r>
              <a:rPr lang="en-GB" dirty="0" smtClean="0">
                <a:sym typeface="Wingdings" panose="05000000000000000000" pitchFamily="2" charset="2"/>
              </a:rPr>
              <a:t>#</a:t>
            </a:r>
            <a:r>
              <a:rPr lang="en-GB" dirty="0" err="1" smtClean="0">
                <a:sym typeface="Wingdings" panose="05000000000000000000" pitchFamily="2" charset="2"/>
              </a:rPr>
              <a:t>weareallinthistogether</a:t>
            </a:r>
            <a:r>
              <a:rPr lang="en-GB" dirty="0" smtClean="0">
                <a:sym typeface="Wingdings" panose="05000000000000000000" pitchFamily="2" charset="2"/>
              </a:rPr>
              <a:t># </a:t>
            </a:r>
            <a:endParaRPr lang="en-GB" dirty="0"/>
          </a:p>
        </p:txBody>
      </p:sp>
      <p:sp>
        <p:nvSpPr>
          <p:cNvPr id="3" name="Content Placeholder 2">
            <a:extLst>
              <a:ext uri="{FF2B5EF4-FFF2-40B4-BE49-F238E27FC236}">
                <a16:creationId xmlns="" xmlns:a16="http://schemas.microsoft.com/office/drawing/2014/main" id="{D4671F56-D5D3-440B-9D1D-B01C8419161C}"/>
              </a:ext>
            </a:extLst>
          </p:cNvPr>
          <p:cNvSpPr>
            <a:spLocks noGrp="1"/>
          </p:cNvSpPr>
          <p:nvPr>
            <p:ph idx="1"/>
          </p:nvPr>
        </p:nvSpPr>
        <p:spPr/>
        <p:txBody>
          <a:bodyPr>
            <a:normAutofit fontScale="92500"/>
          </a:bodyPr>
          <a:lstStyle/>
          <a:p>
            <a:pPr marL="0" indent="0">
              <a:buNone/>
            </a:pPr>
            <a:r>
              <a:rPr lang="en-GB" sz="2600" dirty="0">
                <a:latin typeface="Leelawadee" panose="020B0502040204020203" pitchFamily="34" charset="-34"/>
                <a:cs typeface="Leelawadee" panose="020B0502040204020203" pitchFamily="34" charset="-34"/>
              </a:rPr>
              <a:t>Remember, when things are tough…</a:t>
            </a:r>
          </a:p>
          <a:p>
            <a:pPr marL="0" indent="0">
              <a:buNone/>
            </a:pPr>
            <a:endParaRPr lang="en-GB" sz="2600" dirty="0">
              <a:latin typeface="Leelawadee" panose="020B0502040204020203" pitchFamily="34" charset="-34"/>
              <a:cs typeface="Leelawadee" panose="020B0502040204020203" pitchFamily="34" charset="-34"/>
            </a:endParaRP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Think about your ‘animal you’ and what makes you special – how can you use these ‘skills’ to help you and others?</a:t>
            </a: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Think about the things that you like doing that make you happy</a:t>
            </a: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Think about the people who can help – let them share your problem </a:t>
            </a: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Is your problem/ worry ‘big’ or ‘small</a:t>
            </a:r>
            <a:r>
              <a:rPr lang="en-GB" dirty="0" smtClean="0">
                <a:latin typeface="Leelawadee" panose="020B0502040204020203" pitchFamily="34" charset="-34"/>
                <a:cs typeface="Leelawadee" panose="020B0502040204020203" pitchFamily="34" charset="-34"/>
              </a:rPr>
              <a:t>’; </a:t>
            </a:r>
            <a:r>
              <a:rPr lang="en-GB" dirty="0">
                <a:latin typeface="Leelawadee" panose="020B0502040204020203" pitchFamily="34" charset="-34"/>
                <a:cs typeface="Leelawadee" panose="020B0502040204020203" pitchFamily="34" charset="-34"/>
              </a:rPr>
              <a:t>where would it go on your ladder?</a:t>
            </a:r>
          </a:p>
          <a:p>
            <a:endParaRPr lang="en-GB" dirty="0">
              <a:latin typeface="Leelawadee" panose="020B0502040204020203" pitchFamily="34" charset="-34"/>
              <a:cs typeface="Leelawadee" panose="020B0502040204020203" pitchFamily="34" charset="-34"/>
            </a:endParaRPr>
          </a:p>
          <a:p>
            <a:pPr marL="0" indent="0">
              <a:buNone/>
            </a:pPr>
            <a:endParaRPr lang="en-GB" dirty="0"/>
          </a:p>
        </p:txBody>
      </p:sp>
      <p:pic>
        <p:nvPicPr>
          <p:cNvPr id="5" name="Picture 2" descr="Leicester City Council - Wikipedia">
            <a:extLst>
              <a:ext uri="{FF2B5EF4-FFF2-40B4-BE49-F238E27FC236}">
                <a16:creationId xmlns="" xmlns:a16="http://schemas.microsoft.com/office/drawing/2014/main" id="{116BA9B3-97B3-49FF-9C19-46CF0CF809E4}"/>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8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4822C8-A271-49AB-89B7-32A4A01D52B8}"/>
              </a:ext>
            </a:extLst>
          </p:cNvPr>
          <p:cNvSpPr>
            <a:spLocks noGrp="1"/>
          </p:cNvSpPr>
          <p:nvPr>
            <p:ph type="title"/>
          </p:nvPr>
        </p:nvSpPr>
        <p:spPr/>
        <p:txBody>
          <a:bodyPr/>
          <a:lstStyle/>
          <a:p>
            <a:r>
              <a:rPr lang="en-GB" dirty="0">
                <a:latin typeface="Kristen ITC" panose="03050502040202030202" pitchFamily="66" charset="0"/>
              </a:rPr>
              <a:t>Rules about this book</a:t>
            </a:r>
          </a:p>
        </p:txBody>
      </p:sp>
      <p:sp>
        <p:nvSpPr>
          <p:cNvPr id="3" name="Content Placeholder 2">
            <a:extLst>
              <a:ext uri="{FF2B5EF4-FFF2-40B4-BE49-F238E27FC236}">
                <a16:creationId xmlns="" xmlns:a16="http://schemas.microsoft.com/office/drawing/2014/main" id="{E8F46F37-1761-4E9E-B03B-9E05B716BCB7}"/>
              </a:ext>
            </a:extLst>
          </p:cNvPr>
          <p:cNvSpPr>
            <a:spLocks noGrp="1"/>
          </p:cNvSpPr>
          <p:nvPr>
            <p:ph idx="1"/>
          </p:nvPr>
        </p:nvSpPr>
        <p:spPr>
          <a:xfrm>
            <a:off x="1109870" y="2912534"/>
            <a:ext cx="10459277" cy="3318936"/>
          </a:xfrm>
        </p:spPr>
        <p:txBody>
          <a:bodyPr/>
          <a:lstStyle/>
          <a:p>
            <a:pPr marL="457200" indent="-457200">
              <a:buAutoNum type="arabicPeriod"/>
            </a:pPr>
            <a:r>
              <a:rPr lang="en-GB" dirty="0">
                <a:latin typeface="Leelawadee" panose="020B0502040204020203" pitchFamily="34" charset="-34"/>
                <a:cs typeface="Leelawadee" panose="020B0502040204020203" pitchFamily="34" charset="-34"/>
              </a:rPr>
              <a:t>This is book belongs to ____________________ (me)</a:t>
            </a:r>
          </a:p>
          <a:p>
            <a:pPr marL="457200" indent="-457200">
              <a:buAutoNum type="arabicPeriod"/>
            </a:pPr>
            <a:r>
              <a:rPr lang="en-GB" dirty="0">
                <a:latin typeface="Leelawadee" panose="020B0502040204020203" pitchFamily="34" charset="-34"/>
                <a:cs typeface="Leelawadee" panose="020B0502040204020203" pitchFamily="34" charset="-34"/>
              </a:rPr>
              <a:t>I can choose who sees my book</a:t>
            </a:r>
          </a:p>
          <a:p>
            <a:pPr marL="457200" indent="-457200">
              <a:buAutoNum type="arabicPeriod"/>
            </a:pPr>
            <a:r>
              <a:rPr lang="en-GB" dirty="0">
                <a:latin typeface="Leelawadee" panose="020B0502040204020203" pitchFamily="34" charset="-34"/>
                <a:cs typeface="Leelawadee" panose="020B0502040204020203" pitchFamily="34" charset="-34"/>
              </a:rPr>
              <a:t>I can get people to help me with my book</a:t>
            </a:r>
          </a:p>
          <a:p>
            <a:pPr marL="457200" indent="-457200">
              <a:buAutoNum type="arabicPeriod"/>
            </a:pPr>
            <a:r>
              <a:rPr lang="en-GB" dirty="0">
                <a:latin typeface="Leelawadee" panose="020B0502040204020203" pitchFamily="34" charset="-34"/>
                <a:cs typeface="Leelawadee" panose="020B0502040204020203" pitchFamily="34" charset="-34"/>
              </a:rPr>
              <a:t>I can </a:t>
            </a:r>
            <a:r>
              <a:rPr lang="en-GB" b="1" dirty="0">
                <a:latin typeface="Leelawadee" panose="020B0502040204020203" pitchFamily="34" charset="-34"/>
                <a:cs typeface="Leelawadee" panose="020B0502040204020203" pitchFamily="34" charset="-34"/>
              </a:rPr>
              <a:t>write</a:t>
            </a:r>
            <a:r>
              <a:rPr lang="en-GB" dirty="0">
                <a:latin typeface="Leelawadee" panose="020B0502040204020203" pitchFamily="34" charset="-34"/>
                <a:cs typeface="Leelawadee" panose="020B0502040204020203" pitchFamily="34" charset="-34"/>
              </a:rPr>
              <a:t> or </a:t>
            </a:r>
            <a:r>
              <a:rPr lang="en-GB" b="1" dirty="0">
                <a:latin typeface="Leelawadee" panose="020B0502040204020203" pitchFamily="34" charset="-34"/>
                <a:cs typeface="Leelawadee" panose="020B0502040204020203" pitchFamily="34" charset="-34"/>
              </a:rPr>
              <a:t>draw</a:t>
            </a:r>
            <a:r>
              <a:rPr lang="en-GB" dirty="0">
                <a:latin typeface="Leelawadee" panose="020B0502040204020203" pitchFamily="34" charset="-34"/>
                <a:cs typeface="Leelawadee" panose="020B0502040204020203" pitchFamily="34" charset="-34"/>
              </a:rPr>
              <a:t> my ideas in this book – I can change things if I want</a:t>
            </a:r>
          </a:p>
          <a:p>
            <a:pPr marL="457200" indent="-457200">
              <a:buAutoNum type="arabicPeriod"/>
            </a:pPr>
            <a:r>
              <a:rPr lang="en-GB" dirty="0">
                <a:latin typeface="Leelawadee" panose="020B0502040204020203" pitchFamily="34" charset="-34"/>
                <a:cs typeface="Leelawadee" panose="020B0502040204020203" pitchFamily="34" charset="-34"/>
              </a:rPr>
              <a:t>I will keep my book safe</a:t>
            </a:r>
          </a:p>
          <a:p>
            <a:pPr marL="457200" indent="-457200">
              <a:buAutoNum type="arabicPeriod"/>
            </a:pPr>
            <a:endParaRPr lang="en-GB" dirty="0"/>
          </a:p>
        </p:txBody>
      </p:sp>
      <p:pic>
        <p:nvPicPr>
          <p:cNvPr id="5" name="Picture 2" descr="Leicester City Council - Wikipedia">
            <a:extLst>
              <a:ext uri="{FF2B5EF4-FFF2-40B4-BE49-F238E27FC236}">
                <a16:creationId xmlns="" xmlns:a16="http://schemas.microsoft.com/office/drawing/2014/main" id="{96E4544E-0985-4931-8054-52642A538586}"/>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2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A399CD-E32A-4B72-85CA-62403607982F}"/>
              </a:ext>
            </a:extLst>
          </p:cNvPr>
          <p:cNvSpPr>
            <a:spLocks noGrp="1"/>
          </p:cNvSpPr>
          <p:nvPr>
            <p:ph type="title"/>
          </p:nvPr>
        </p:nvSpPr>
        <p:spPr>
          <a:xfrm>
            <a:off x="805070" y="982132"/>
            <a:ext cx="10552041" cy="1303867"/>
          </a:xfrm>
        </p:spPr>
        <p:txBody>
          <a:bodyPr>
            <a:normAutofit fontScale="90000"/>
          </a:bodyPr>
          <a:lstStyle/>
          <a:p>
            <a:r>
              <a:rPr lang="en-GB" dirty="0">
                <a:latin typeface="Kristen ITC" panose="03050502040202030202" pitchFamily="66" charset="0"/>
              </a:rPr>
              <a:t>About me:</a:t>
            </a:r>
            <a:br>
              <a:rPr lang="en-GB" dirty="0">
                <a:latin typeface="Kristen ITC" panose="03050502040202030202" pitchFamily="66" charset="0"/>
              </a:rPr>
            </a:br>
            <a:r>
              <a:rPr lang="en-GB" dirty="0">
                <a:latin typeface="Kristen ITC" panose="03050502040202030202" pitchFamily="66" charset="0"/>
              </a:rPr>
              <a:t>These are a few of my favourite things</a:t>
            </a:r>
          </a:p>
        </p:txBody>
      </p:sp>
      <p:sp>
        <p:nvSpPr>
          <p:cNvPr id="3" name="Content Placeholder 2">
            <a:extLst>
              <a:ext uri="{FF2B5EF4-FFF2-40B4-BE49-F238E27FC236}">
                <a16:creationId xmlns="" xmlns:a16="http://schemas.microsoft.com/office/drawing/2014/main" id="{5862FC4C-D731-481C-8C93-1DE3F598FF72}"/>
              </a:ext>
            </a:extLst>
          </p:cNvPr>
          <p:cNvSpPr>
            <a:spLocks noGrp="1"/>
          </p:cNvSpPr>
          <p:nvPr>
            <p:ph idx="1"/>
          </p:nvPr>
        </p:nvSpPr>
        <p:spPr/>
        <p:txBody>
          <a:bodyPr>
            <a:normAutofit/>
          </a:bodyPr>
          <a:lstStyle/>
          <a:p>
            <a:pPr>
              <a:buFont typeface="Wingdings" panose="05000000000000000000" pitchFamily="2" charset="2"/>
              <a:buChar char="v"/>
            </a:pPr>
            <a:r>
              <a:rPr lang="en-GB" sz="2000" dirty="0">
                <a:latin typeface="Leelawadee" panose="020B0502040204020203" pitchFamily="34" charset="-34"/>
                <a:cs typeface="Leelawadee" panose="020B0502040204020203" pitchFamily="34" charset="-34"/>
              </a:rPr>
              <a:t> At the time of covid-19, we </a:t>
            </a:r>
            <a:r>
              <a:rPr lang="en-GB" sz="2000" dirty="0" smtClean="0">
                <a:latin typeface="Leelawadee" panose="020B0502040204020203" pitchFamily="34" charset="-34"/>
                <a:cs typeface="Leelawadee" panose="020B0502040204020203" pitchFamily="34" charset="-34"/>
              </a:rPr>
              <a:t>are </a:t>
            </a:r>
            <a:r>
              <a:rPr lang="en-GB" sz="2000" dirty="0">
                <a:latin typeface="Leelawadee" panose="020B0502040204020203" pitchFamily="34" charset="-34"/>
                <a:cs typeface="Leelawadee" panose="020B0502040204020203" pitchFamily="34" charset="-34"/>
              </a:rPr>
              <a:t>off school. These are things that are important to me (write in the boxes)…</a:t>
            </a:r>
          </a:p>
        </p:txBody>
      </p:sp>
      <p:sp>
        <p:nvSpPr>
          <p:cNvPr id="4" name="Rectangle 3">
            <a:extLst>
              <a:ext uri="{FF2B5EF4-FFF2-40B4-BE49-F238E27FC236}">
                <a16:creationId xmlns="" xmlns:a16="http://schemas.microsoft.com/office/drawing/2014/main" id="{6D4E612B-2DC6-4024-9A45-0B5198612A94}"/>
              </a:ext>
            </a:extLst>
          </p:cNvPr>
          <p:cNvSpPr/>
          <p:nvPr/>
        </p:nvSpPr>
        <p:spPr>
          <a:xfrm>
            <a:off x="185533" y="3950527"/>
            <a:ext cx="3276599" cy="1762539"/>
          </a:xfrm>
          <a:prstGeom prst="rect">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smtClean="0">
                <a:latin typeface="Kristen ITC" panose="03050502040202030202" pitchFamily="66" charset="0"/>
              </a:rPr>
              <a:t>An item that makes me fee safe and happy</a:t>
            </a:r>
            <a:endParaRPr lang="en-GB" sz="1400" dirty="0">
              <a:latin typeface="Kristen ITC" panose="03050502040202030202" pitchFamily="66" charset="0"/>
            </a:endParaRPr>
          </a:p>
        </p:txBody>
      </p:sp>
      <p:sp>
        <p:nvSpPr>
          <p:cNvPr id="6" name="Isosceles Triangle 5">
            <a:extLst>
              <a:ext uri="{FF2B5EF4-FFF2-40B4-BE49-F238E27FC236}">
                <a16:creationId xmlns="" xmlns:a16="http://schemas.microsoft.com/office/drawing/2014/main" id="{D4E84719-C14E-4BF6-9E29-513B2F7B9C9A}"/>
              </a:ext>
            </a:extLst>
          </p:cNvPr>
          <p:cNvSpPr/>
          <p:nvPr/>
        </p:nvSpPr>
        <p:spPr>
          <a:xfrm>
            <a:off x="8905461" y="2973270"/>
            <a:ext cx="3286539" cy="2834863"/>
          </a:xfrm>
          <a:prstGeom prst="triangle">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Kristen ITC" panose="03050502040202030202" pitchFamily="66" charset="0"/>
                <a:cs typeface="Leelawadee" panose="020B0502040204020203" pitchFamily="34" charset="-34"/>
              </a:rPr>
              <a:t>Favourite meal</a:t>
            </a:r>
          </a:p>
        </p:txBody>
      </p:sp>
      <p:sp>
        <p:nvSpPr>
          <p:cNvPr id="7" name="Rectangle: Rounded Corners 6">
            <a:extLst>
              <a:ext uri="{FF2B5EF4-FFF2-40B4-BE49-F238E27FC236}">
                <a16:creationId xmlns="" xmlns:a16="http://schemas.microsoft.com/office/drawing/2014/main" id="{C16191EA-85D5-4271-9204-231684BD308C}"/>
              </a:ext>
            </a:extLst>
          </p:cNvPr>
          <p:cNvSpPr/>
          <p:nvPr/>
        </p:nvSpPr>
        <p:spPr>
          <a:xfrm>
            <a:off x="3550051" y="3363940"/>
            <a:ext cx="3276599" cy="1567070"/>
          </a:xfrm>
          <a:prstGeom prst="roundRect">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Kristen ITC" panose="03050502040202030202" pitchFamily="66" charset="0"/>
              </a:rPr>
              <a:t>Best friends/ people I care about</a:t>
            </a:r>
          </a:p>
        </p:txBody>
      </p:sp>
      <p:sp>
        <p:nvSpPr>
          <p:cNvPr id="8" name="Rectangle 7">
            <a:extLst>
              <a:ext uri="{FF2B5EF4-FFF2-40B4-BE49-F238E27FC236}">
                <a16:creationId xmlns="" xmlns:a16="http://schemas.microsoft.com/office/drawing/2014/main" id="{5D8A8A25-BCF3-480C-BDA8-27624ECCA13E}"/>
              </a:ext>
            </a:extLst>
          </p:cNvPr>
          <p:cNvSpPr/>
          <p:nvPr/>
        </p:nvSpPr>
        <p:spPr>
          <a:xfrm>
            <a:off x="6409997" y="5337305"/>
            <a:ext cx="2680251" cy="1413934"/>
          </a:xfrm>
          <a:prstGeom prst="rect">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Kristen ITC" panose="03050502040202030202" pitchFamily="66" charset="0"/>
                <a:cs typeface="Leelawadee" panose="020B0502040204020203" pitchFamily="34" charset="-34"/>
              </a:rPr>
              <a:t>Games I like to play</a:t>
            </a:r>
          </a:p>
        </p:txBody>
      </p:sp>
      <p:sp>
        <p:nvSpPr>
          <p:cNvPr id="9" name="Oval 8">
            <a:extLst>
              <a:ext uri="{FF2B5EF4-FFF2-40B4-BE49-F238E27FC236}">
                <a16:creationId xmlns="" xmlns:a16="http://schemas.microsoft.com/office/drawing/2014/main" id="{59F1A098-D094-4EBD-B46A-6F946E9D2464}"/>
              </a:ext>
            </a:extLst>
          </p:cNvPr>
          <p:cNvSpPr/>
          <p:nvPr/>
        </p:nvSpPr>
        <p:spPr>
          <a:xfrm>
            <a:off x="7235684" y="3041005"/>
            <a:ext cx="2971800" cy="1663517"/>
          </a:xfrm>
          <a:prstGeom prst="ellipse">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Kristen ITC" panose="03050502040202030202" pitchFamily="66" charset="0"/>
              </a:rPr>
              <a:t>A hobby </a:t>
            </a:r>
          </a:p>
        </p:txBody>
      </p:sp>
      <p:sp>
        <p:nvSpPr>
          <p:cNvPr id="11" name="Oval 10">
            <a:extLst>
              <a:ext uri="{FF2B5EF4-FFF2-40B4-BE49-F238E27FC236}">
                <a16:creationId xmlns="" xmlns:a16="http://schemas.microsoft.com/office/drawing/2014/main" id="{CF820589-CA62-47D4-9C9F-FAD082DC1BDD}"/>
              </a:ext>
            </a:extLst>
          </p:cNvPr>
          <p:cNvSpPr/>
          <p:nvPr/>
        </p:nvSpPr>
        <p:spPr>
          <a:xfrm>
            <a:off x="3009073" y="5247401"/>
            <a:ext cx="3374333" cy="1256933"/>
          </a:xfrm>
          <a:prstGeom prst="ellipse">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Kristen ITC" panose="03050502040202030202" pitchFamily="66" charset="0"/>
              </a:rPr>
              <a:t>Something I’m good at</a:t>
            </a:r>
          </a:p>
        </p:txBody>
      </p:sp>
      <p:pic>
        <p:nvPicPr>
          <p:cNvPr id="13" name="Picture 2" descr="Leicester City Council - Wikipedia">
            <a:extLst>
              <a:ext uri="{FF2B5EF4-FFF2-40B4-BE49-F238E27FC236}">
                <a16:creationId xmlns="" xmlns:a16="http://schemas.microsoft.com/office/drawing/2014/main" id="{4939D1C2-8527-440D-8237-D2D72562A87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3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435042-70A5-4F8C-91EC-0C0FF6B97F9E}"/>
              </a:ext>
            </a:extLst>
          </p:cNvPr>
          <p:cNvSpPr>
            <a:spLocks noGrp="1"/>
          </p:cNvSpPr>
          <p:nvPr>
            <p:ph type="title"/>
          </p:nvPr>
        </p:nvSpPr>
        <p:spPr/>
        <p:txBody>
          <a:bodyPr/>
          <a:lstStyle/>
          <a:p>
            <a:r>
              <a:rPr lang="en-GB" dirty="0">
                <a:latin typeface="Kristen ITC" panose="03050502040202030202" pitchFamily="66" charset="0"/>
              </a:rPr>
              <a:t>Being off school</a:t>
            </a:r>
          </a:p>
        </p:txBody>
      </p:sp>
      <p:sp>
        <p:nvSpPr>
          <p:cNvPr id="3" name="Content Placeholder 2">
            <a:extLst>
              <a:ext uri="{FF2B5EF4-FFF2-40B4-BE49-F238E27FC236}">
                <a16:creationId xmlns="" xmlns:a16="http://schemas.microsoft.com/office/drawing/2014/main" id="{AE043F11-BACF-4BA0-978A-0B169B9BA754}"/>
              </a:ext>
            </a:extLst>
          </p:cNvPr>
          <p:cNvSpPr>
            <a:spLocks noGrp="1"/>
          </p:cNvSpPr>
          <p:nvPr>
            <p:ph idx="1"/>
          </p:nvPr>
        </p:nvSpPr>
        <p:spPr>
          <a:xfrm>
            <a:off x="998222" y="2476133"/>
            <a:ext cx="10896598" cy="3963137"/>
          </a:xfrm>
        </p:spPr>
        <p:txBody>
          <a:bodyPr>
            <a:normAutofit/>
          </a:bodyPr>
          <a:lstStyle/>
          <a:p>
            <a:pPr>
              <a:buFont typeface="Wingdings" panose="05000000000000000000" pitchFamily="2" charset="2"/>
              <a:buChar char="v"/>
            </a:pPr>
            <a:r>
              <a:rPr lang="en-GB" sz="2000" dirty="0">
                <a:latin typeface="Leelawadee" panose="020B0502040204020203" pitchFamily="34" charset="-34"/>
                <a:cs typeface="Leelawadee" panose="020B0502040204020203" pitchFamily="34" charset="-34"/>
              </a:rPr>
              <a:t> At the minute, being o</a:t>
            </a:r>
            <a:r>
              <a:rPr lang="en-GB" sz="2000" dirty="0">
                <a:solidFill>
                  <a:schemeClr val="tx1"/>
                </a:solidFill>
                <a:latin typeface="Leelawadee" panose="020B0502040204020203" pitchFamily="34" charset="-34"/>
                <a:cs typeface="Leelawadee" panose="020B0502040204020203" pitchFamily="34" charset="-34"/>
              </a:rPr>
              <a:t>ff</a:t>
            </a:r>
            <a:r>
              <a:rPr lang="en-GB" sz="2000" dirty="0">
                <a:latin typeface="Leelawadee" panose="020B0502040204020203" pitchFamily="34" charset="-34"/>
                <a:cs typeface="Leelawadee" panose="020B0502040204020203" pitchFamily="34" charset="-34"/>
              </a:rPr>
              <a:t> school or returning to school is very different to how it was before.</a:t>
            </a:r>
          </a:p>
          <a:p>
            <a:pPr>
              <a:buFont typeface="Wingdings" panose="05000000000000000000" pitchFamily="2" charset="2"/>
              <a:buChar char="v"/>
            </a:pPr>
            <a:r>
              <a:rPr lang="en-GB" sz="2000" dirty="0">
                <a:latin typeface="Leelawadee" panose="020B0502040204020203" pitchFamily="34" charset="-34"/>
                <a:cs typeface="Leelawadee" panose="020B0502040204020203" pitchFamily="34" charset="-34"/>
              </a:rPr>
              <a:t> Some people find this fun, others find it difficult.</a:t>
            </a:r>
          </a:p>
          <a:p>
            <a:pPr>
              <a:buFont typeface="Wingdings" panose="05000000000000000000" pitchFamily="2" charset="2"/>
              <a:buChar char="v"/>
            </a:pPr>
            <a:r>
              <a:rPr lang="en-GB" sz="2000" dirty="0">
                <a:latin typeface="Leelawadee" panose="020B0502040204020203" pitchFamily="34" charset="-34"/>
                <a:cs typeface="Leelawadee" panose="020B0502040204020203" pitchFamily="34" charset="-34"/>
              </a:rPr>
              <a:t> Sometimes, it can be hard not knowing the future.</a:t>
            </a:r>
          </a:p>
          <a:p>
            <a:pPr>
              <a:buFont typeface="Wingdings" panose="05000000000000000000" pitchFamily="2" charset="2"/>
              <a:buChar char="v"/>
            </a:pPr>
            <a:r>
              <a:rPr lang="en-GB" sz="2000" dirty="0">
                <a:latin typeface="Leelawadee" panose="020B0502040204020203" pitchFamily="34" charset="-34"/>
                <a:cs typeface="Leelawadee" panose="020B0502040204020203" pitchFamily="34" charset="-34"/>
              </a:rPr>
              <a:t> This can makes us feel unsettled, anxious, worried or nervous – it may not</a:t>
            </a:r>
          </a:p>
          <a:p>
            <a:pPr marL="0" indent="0" algn="ctr">
              <a:buNone/>
            </a:pPr>
            <a:r>
              <a:rPr lang="en-GB" sz="2000" i="1" dirty="0">
                <a:latin typeface="Leelawadee" panose="020B0502040204020203" pitchFamily="34" charset="-34"/>
                <a:cs typeface="Leelawadee" panose="020B0502040204020203" pitchFamily="34" charset="-34"/>
              </a:rPr>
              <a:t>  Circle words that describe what you think and feel</a:t>
            </a:r>
          </a:p>
          <a:p>
            <a:pPr marL="0" indent="0">
              <a:buNone/>
            </a:pPr>
            <a:endParaRPr lang="en-GB" sz="2000" i="1" dirty="0"/>
          </a:p>
        </p:txBody>
      </p:sp>
      <p:graphicFrame>
        <p:nvGraphicFramePr>
          <p:cNvPr id="4" name="Table 4">
            <a:extLst>
              <a:ext uri="{FF2B5EF4-FFF2-40B4-BE49-F238E27FC236}">
                <a16:creationId xmlns="" xmlns:a16="http://schemas.microsoft.com/office/drawing/2014/main" id="{AAA0B770-58F6-40A5-89BD-7E481BD003F7}"/>
              </a:ext>
            </a:extLst>
          </p:cNvPr>
          <p:cNvGraphicFramePr>
            <a:graphicFrameLocks noGrp="1"/>
          </p:cNvGraphicFramePr>
          <p:nvPr>
            <p:extLst>
              <p:ext uri="{D42A27DB-BD31-4B8C-83A1-F6EECF244321}">
                <p14:modId xmlns:p14="http://schemas.microsoft.com/office/powerpoint/2010/main" val="1773652186"/>
              </p:ext>
            </p:extLst>
          </p:nvPr>
        </p:nvGraphicFramePr>
        <p:xfrm>
          <a:off x="1475408" y="4592244"/>
          <a:ext cx="9421190" cy="1463040"/>
        </p:xfrm>
        <a:graphic>
          <a:graphicData uri="http://schemas.openxmlformats.org/drawingml/2006/table">
            <a:tbl>
              <a:tblPr firstRow="1" bandRow="1">
                <a:tableStyleId>{5C22544A-7EE6-4342-B048-85BDC9FD1C3A}</a:tableStyleId>
              </a:tblPr>
              <a:tblGrid>
                <a:gridCol w="1884238">
                  <a:extLst>
                    <a:ext uri="{9D8B030D-6E8A-4147-A177-3AD203B41FA5}">
                      <a16:colId xmlns="" xmlns:a16="http://schemas.microsoft.com/office/drawing/2014/main" val="2240307518"/>
                    </a:ext>
                  </a:extLst>
                </a:gridCol>
                <a:gridCol w="1884238">
                  <a:extLst>
                    <a:ext uri="{9D8B030D-6E8A-4147-A177-3AD203B41FA5}">
                      <a16:colId xmlns="" xmlns:a16="http://schemas.microsoft.com/office/drawing/2014/main" val="2762480447"/>
                    </a:ext>
                  </a:extLst>
                </a:gridCol>
                <a:gridCol w="1884238">
                  <a:extLst>
                    <a:ext uri="{9D8B030D-6E8A-4147-A177-3AD203B41FA5}">
                      <a16:colId xmlns="" xmlns:a16="http://schemas.microsoft.com/office/drawing/2014/main" val="1434071696"/>
                    </a:ext>
                  </a:extLst>
                </a:gridCol>
                <a:gridCol w="1884238">
                  <a:extLst>
                    <a:ext uri="{9D8B030D-6E8A-4147-A177-3AD203B41FA5}">
                      <a16:colId xmlns="" xmlns:a16="http://schemas.microsoft.com/office/drawing/2014/main" val="2887025541"/>
                    </a:ext>
                  </a:extLst>
                </a:gridCol>
                <a:gridCol w="1884238">
                  <a:extLst>
                    <a:ext uri="{9D8B030D-6E8A-4147-A177-3AD203B41FA5}">
                      <a16:colId xmlns="" xmlns:a16="http://schemas.microsoft.com/office/drawing/2014/main" val="4042753914"/>
                    </a:ext>
                  </a:extLst>
                </a:gridCol>
              </a:tblGrid>
              <a:tr h="308703">
                <a:tc>
                  <a:txBody>
                    <a:bodyPr/>
                    <a:lstStyle/>
                    <a:p>
                      <a:pPr algn="ctr"/>
                      <a:r>
                        <a:rPr lang="en-GB" b="0" dirty="0">
                          <a:solidFill>
                            <a:schemeClr val="tx1"/>
                          </a:solidFill>
                          <a:latin typeface="Aharoni" panose="02010803020104030203" pitchFamily="2" charset="-79"/>
                          <a:cs typeface="Aharoni" panose="02010803020104030203" pitchFamily="2" charset="-79"/>
                        </a:rPr>
                        <a:t>Worried</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Excited</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Strange</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Confused</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Fun</a:t>
                      </a:r>
                    </a:p>
                  </a:txBody>
                  <a:tcPr>
                    <a:solidFill>
                      <a:schemeClr val="bg2"/>
                    </a:solidFill>
                  </a:tcPr>
                </a:tc>
                <a:extLst>
                  <a:ext uri="{0D108BD9-81ED-4DB2-BD59-A6C34878D82A}">
                    <a16:rowId xmlns="" xmlns:a16="http://schemas.microsoft.com/office/drawing/2014/main" val="1510968801"/>
                  </a:ext>
                </a:extLst>
              </a:tr>
              <a:tr h="308703">
                <a:tc>
                  <a:txBody>
                    <a:bodyPr/>
                    <a:lstStyle/>
                    <a:p>
                      <a:pPr algn="ctr"/>
                      <a:r>
                        <a:rPr lang="en-GB" b="0" dirty="0">
                          <a:solidFill>
                            <a:schemeClr val="tx1"/>
                          </a:solidFill>
                          <a:latin typeface="Aharoni" panose="02010803020104030203" pitchFamily="2" charset="-79"/>
                          <a:cs typeface="Aharoni" panose="02010803020104030203" pitchFamily="2" charset="-79"/>
                        </a:rPr>
                        <a:t>Happy</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Weird</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Fearful</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Lonely</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Over joyed</a:t>
                      </a:r>
                    </a:p>
                  </a:txBody>
                  <a:tcPr>
                    <a:solidFill>
                      <a:schemeClr val="bg2"/>
                    </a:solidFill>
                  </a:tcPr>
                </a:tc>
                <a:extLst>
                  <a:ext uri="{0D108BD9-81ED-4DB2-BD59-A6C34878D82A}">
                    <a16:rowId xmlns="" xmlns:a16="http://schemas.microsoft.com/office/drawing/2014/main" val="1473005901"/>
                  </a:ext>
                </a:extLst>
              </a:tr>
              <a:tr h="308703">
                <a:tc>
                  <a:txBody>
                    <a:bodyPr/>
                    <a:lstStyle/>
                    <a:p>
                      <a:pPr algn="ctr"/>
                      <a:r>
                        <a:rPr lang="en-GB" b="0" dirty="0">
                          <a:solidFill>
                            <a:schemeClr val="tx1"/>
                          </a:solidFill>
                          <a:latin typeface="Aharoni" panose="02010803020104030203" pitchFamily="2" charset="-79"/>
                          <a:cs typeface="Aharoni" panose="02010803020104030203" pitchFamily="2" charset="-79"/>
                        </a:rPr>
                        <a:t>Nervous</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Anxious</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Unsettled</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Angry</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Fed up</a:t>
                      </a:r>
                    </a:p>
                  </a:txBody>
                  <a:tcPr>
                    <a:solidFill>
                      <a:schemeClr val="bg2"/>
                    </a:solidFill>
                  </a:tcPr>
                </a:tc>
                <a:extLst>
                  <a:ext uri="{0D108BD9-81ED-4DB2-BD59-A6C34878D82A}">
                    <a16:rowId xmlns="" xmlns:a16="http://schemas.microsoft.com/office/drawing/2014/main" val="410270287"/>
                  </a:ext>
                </a:extLst>
              </a:tr>
              <a:tr h="308703">
                <a:tc>
                  <a:txBody>
                    <a:bodyPr/>
                    <a:lstStyle/>
                    <a:p>
                      <a:pPr algn="ctr"/>
                      <a:r>
                        <a:rPr lang="en-GB" b="0" dirty="0">
                          <a:solidFill>
                            <a:schemeClr val="tx1"/>
                          </a:solidFill>
                          <a:latin typeface="Aharoni" panose="02010803020104030203" pitchFamily="2" charset="-79"/>
                          <a:cs typeface="Aharoni" panose="02010803020104030203" pitchFamily="2" charset="-79"/>
                        </a:rPr>
                        <a:t>Overwhelmed </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Free</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Lost</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Together</a:t>
                      </a:r>
                    </a:p>
                  </a:txBody>
                  <a:tcPr>
                    <a:solidFill>
                      <a:schemeClr val="bg2"/>
                    </a:solidFill>
                  </a:tcPr>
                </a:tc>
                <a:tc>
                  <a:txBody>
                    <a:bodyPr/>
                    <a:lstStyle/>
                    <a:p>
                      <a:pPr algn="ctr"/>
                      <a:r>
                        <a:rPr lang="en-GB" b="0" dirty="0">
                          <a:solidFill>
                            <a:schemeClr val="tx1"/>
                          </a:solidFill>
                          <a:latin typeface="Aharoni" panose="02010803020104030203" pitchFamily="2" charset="-79"/>
                          <a:cs typeface="Aharoni" panose="02010803020104030203" pitchFamily="2" charset="-79"/>
                        </a:rPr>
                        <a:t>bored</a:t>
                      </a:r>
                    </a:p>
                  </a:txBody>
                  <a:tcPr>
                    <a:solidFill>
                      <a:schemeClr val="bg2"/>
                    </a:solidFill>
                  </a:tcPr>
                </a:tc>
                <a:extLst>
                  <a:ext uri="{0D108BD9-81ED-4DB2-BD59-A6C34878D82A}">
                    <a16:rowId xmlns="" xmlns:a16="http://schemas.microsoft.com/office/drawing/2014/main" val="1323499305"/>
                  </a:ext>
                </a:extLst>
              </a:tr>
            </a:tbl>
          </a:graphicData>
        </a:graphic>
      </p:graphicFrame>
      <p:pic>
        <p:nvPicPr>
          <p:cNvPr id="7" name="Picture 2" descr="Leicester City Council - Wikipedia">
            <a:extLst>
              <a:ext uri="{FF2B5EF4-FFF2-40B4-BE49-F238E27FC236}">
                <a16:creationId xmlns="" xmlns:a16="http://schemas.microsoft.com/office/drawing/2014/main" id="{141F00C0-D222-472C-A4C4-74BFAB4F496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5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08CDFC-2631-48BF-879A-FDBFA782F3F1}"/>
              </a:ext>
            </a:extLst>
          </p:cNvPr>
          <p:cNvSpPr>
            <a:spLocks noGrp="1"/>
          </p:cNvSpPr>
          <p:nvPr>
            <p:ph type="title"/>
          </p:nvPr>
        </p:nvSpPr>
        <p:spPr/>
        <p:txBody>
          <a:bodyPr>
            <a:normAutofit fontScale="90000"/>
          </a:bodyPr>
          <a:lstStyle/>
          <a:p>
            <a:r>
              <a:rPr lang="en-GB" dirty="0">
                <a:latin typeface="Kristen ITC" panose="03050502040202030202" pitchFamily="66" charset="0"/>
              </a:rPr>
              <a:t>Being off school</a:t>
            </a:r>
            <a:br>
              <a:rPr lang="en-GB" dirty="0">
                <a:latin typeface="Kristen ITC" panose="03050502040202030202" pitchFamily="66" charset="0"/>
              </a:rPr>
            </a:br>
            <a:r>
              <a:rPr lang="en-GB" dirty="0">
                <a:latin typeface="Kristen ITC" panose="03050502040202030202" pitchFamily="66" charset="0"/>
              </a:rPr>
              <a:t>- What it means to me - </a:t>
            </a:r>
          </a:p>
        </p:txBody>
      </p:sp>
      <p:sp>
        <p:nvSpPr>
          <p:cNvPr id="3" name="Content Placeholder 2">
            <a:extLst>
              <a:ext uri="{FF2B5EF4-FFF2-40B4-BE49-F238E27FC236}">
                <a16:creationId xmlns="" xmlns:a16="http://schemas.microsoft.com/office/drawing/2014/main" id="{6641F31E-1F3C-4D4F-A1E9-7C4F298A90AA}"/>
              </a:ext>
            </a:extLst>
          </p:cNvPr>
          <p:cNvSpPr>
            <a:spLocks noGrp="1"/>
          </p:cNvSpPr>
          <p:nvPr>
            <p:ph idx="1"/>
          </p:nvPr>
        </p:nvSpPr>
        <p:spPr>
          <a:xfrm>
            <a:off x="1295401" y="2079852"/>
            <a:ext cx="9601196" cy="3889147"/>
          </a:xfrm>
        </p:spPr>
        <p:txBody>
          <a:bodyPr>
            <a:normAutofit/>
          </a:bodyPr>
          <a:lstStyle/>
          <a:p>
            <a:pPr marL="0" indent="0">
              <a:buNone/>
            </a:pPr>
            <a:endParaRPr lang="en-GB" dirty="0"/>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What does/did being off school mean to me?</a:t>
            </a:r>
          </a:p>
          <a:p>
            <a:pPr marL="0" indent="0">
              <a:buNone/>
            </a:pPr>
            <a:r>
              <a:rPr lang="en-GB" i="1" dirty="0">
                <a:latin typeface="Leelawadee" panose="020B0502040204020203" pitchFamily="34" charset="-34"/>
                <a:cs typeface="Leelawadee" panose="020B0502040204020203" pitchFamily="34" charset="-34"/>
              </a:rPr>
              <a:t>Write a sentence about what being away from school and friends means to you.</a:t>
            </a:r>
          </a:p>
          <a:p>
            <a:pPr marL="0" indent="0">
              <a:buNone/>
            </a:pPr>
            <a:r>
              <a:rPr lang="en-GB" i="1" dirty="0">
                <a:latin typeface="Leelawadee" panose="020B0502040204020203" pitchFamily="34" charset="-34"/>
                <a:cs typeface="Leelawadee" panose="020B0502040204020203" pitchFamily="34" charset="-34"/>
              </a:rPr>
              <a:t>………………………………………………………………………………………………………………</a:t>
            </a:r>
          </a:p>
          <a:p>
            <a:pPr marL="0" indent="0">
              <a:buNone/>
            </a:pPr>
            <a:r>
              <a:rPr lang="en-GB" i="1" dirty="0">
                <a:latin typeface="Leelawadee" panose="020B0502040204020203" pitchFamily="34" charset="-34"/>
                <a:cs typeface="Leelawadee" panose="020B0502040204020203" pitchFamily="34" charset="-34"/>
              </a:rPr>
              <a:t>………………………………………………………………………………………………………………</a:t>
            </a:r>
          </a:p>
          <a:p>
            <a:pPr marL="0" indent="0">
              <a:buNone/>
            </a:pPr>
            <a:r>
              <a:rPr lang="en-GB" i="1" dirty="0">
                <a:latin typeface="Leelawadee" panose="020B0502040204020203" pitchFamily="34" charset="-34"/>
                <a:cs typeface="Leelawadee" panose="020B0502040204020203" pitchFamily="34" charset="-34"/>
              </a:rPr>
              <a:t>………………………………………………………………………………………………………………</a:t>
            </a:r>
          </a:p>
          <a:p>
            <a:pPr marL="0" indent="0">
              <a:buNone/>
            </a:pPr>
            <a:endParaRPr lang="en-GB" dirty="0"/>
          </a:p>
          <a:p>
            <a:pPr marL="0" indent="0">
              <a:buNone/>
            </a:pPr>
            <a:endParaRPr lang="en-GB" dirty="0"/>
          </a:p>
        </p:txBody>
      </p:sp>
      <p:pic>
        <p:nvPicPr>
          <p:cNvPr id="5" name="Picture 2" descr="Leicester City Council - Wikipedia">
            <a:extLst>
              <a:ext uri="{FF2B5EF4-FFF2-40B4-BE49-F238E27FC236}">
                <a16:creationId xmlns="" xmlns:a16="http://schemas.microsoft.com/office/drawing/2014/main" id="{AAC2E3FF-7D1B-4F7C-A3B2-0C7349DAACD3}"/>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97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6E5F31-20DF-4D4F-A083-414E7EE0945A}"/>
              </a:ext>
            </a:extLst>
          </p:cNvPr>
          <p:cNvSpPr>
            <a:spLocks noGrp="1"/>
          </p:cNvSpPr>
          <p:nvPr>
            <p:ph type="title"/>
          </p:nvPr>
        </p:nvSpPr>
        <p:spPr/>
        <p:txBody>
          <a:bodyPr/>
          <a:lstStyle/>
          <a:p>
            <a:r>
              <a:rPr lang="en-GB" dirty="0">
                <a:latin typeface="Kristen ITC" panose="03050502040202030202" pitchFamily="66" charset="0"/>
              </a:rPr>
              <a:t>My thoughts &amp; feelings</a:t>
            </a:r>
          </a:p>
        </p:txBody>
      </p:sp>
      <p:sp>
        <p:nvSpPr>
          <p:cNvPr id="4" name="Oval 3">
            <a:extLst>
              <a:ext uri="{FF2B5EF4-FFF2-40B4-BE49-F238E27FC236}">
                <a16:creationId xmlns="" xmlns:a16="http://schemas.microsoft.com/office/drawing/2014/main" id="{3C83B722-DC6B-436F-8844-F5B0D42F1C78}"/>
              </a:ext>
            </a:extLst>
          </p:cNvPr>
          <p:cNvSpPr/>
          <p:nvPr/>
        </p:nvSpPr>
        <p:spPr>
          <a:xfrm>
            <a:off x="4590757" y="2771334"/>
            <a:ext cx="3010486" cy="3104533"/>
          </a:xfrm>
          <a:prstGeom prst="ellipse">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Cloud 4">
            <a:extLst>
              <a:ext uri="{FF2B5EF4-FFF2-40B4-BE49-F238E27FC236}">
                <a16:creationId xmlns="" xmlns:a16="http://schemas.microsoft.com/office/drawing/2014/main" id="{A76C32DB-CFC9-4FA2-A7AF-17A1CBBBBDC2}"/>
              </a:ext>
            </a:extLst>
          </p:cNvPr>
          <p:cNvSpPr/>
          <p:nvPr/>
        </p:nvSpPr>
        <p:spPr>
          <a:xfrm>
            <a:off x="844062" y="2518115"/>
            <a:ext cx="3634153" cy="3357752"/>
          </a:xfrm>
          <a:prstGeom prst="cloud">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latin typeface="Leelawadee" panose="020B0502040204020203" pitchFamily="34" charset="-34"/>
                <a:cs typeface="Leelawadee" panose="020B0502040204020203" pitchFamily="34" charset="-34"/>
              </a:rPr>
              <a:t>3 things I </a:t>
            </a:r>
            <a:r>
              <a:rPr lang="en-GB" sz="1200" b="1" u="sng" dirty="0">
                <a:latin typeface="Leelawadee" panose="020B0502040204020203" pitchFamily="34" charset="-34"/>
                <a:cs typeface="Leelawadee" panose="020B0502040204020203" pitchFamily="34" charset="-34"/>
              </a:rPr>
              <a:t>think</a:t>
            </a:r>
            <a:r>
              <a:rPr lang="en-GB" sz="1200" dirty="0">
                <a:latin typeface="Leelawadee" panose="020B0502040204020203" pitchFamily="34" charset="-34"/>
                <a:cs typeface="Leelawadee" panose="020B0502040204020203" pitchFamily="34" charset="-34"/>
              </a:rPr>
              <a:t> about being away from friends</a:t>
            </a:r>
          </a:p>
        </p:txBody>
      </p:sp>
      <p:sp>
        <p:nvSpPr>
          <p:cNvPr id="6" name="Cloud 5">
            <a:extLst>
              <a:ext uri="{FF2B5EF4-FFF2-40B4-BE49-F238E27FC236}">
                <a16:creationId xmlns="" xmlns:a16="http://schemas.microsoft.com/office/drawing/2014/main" id="{8B507780-EEFA-4566-A40C-2F19BD4F7C08}"/>
              </a:ext>
            </a:extLst>
          </p:cNvPr>
          <p:cNvSpPr/>
          <p:nvPr/>
        </p:nvSpPr>
        <p:spPr>
          <a:xfrm>
            <a:off x="7713785" y="2518115"/>
            <a:ext cx="3634153" cy="3357752"/>
          </a:xfrm>
          <a:prstGeom prst="cloud">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latin typeface="Leelawadee" panose="020B0502040204020203" pitchFamily="34" charset="-34"/>
                <a:cs typeface="Leelawadee" panose="020B0502040204020203" pitchFamily="34" charset="-34"/>
              </a:rPr>
              <a:t>3 things I </a:t>
            </a:r>
            <a:r>
              <a:rPr lang="en-GB" sz="1200" b="1" u="sng" dirty="0">
                <a:latin typeface="Leelawadee" panose="020B0502040204020203" pitchFamily="34" charset="-34"/>
                <a:cs typeface="Leelawadee" panose="020B0502040204020203" pitchFamily="34" charset="-34"/>
              </a:rPr>
              <a:t>feel</a:t>
            </a:r>
            <a:r>
              <a:rPr lang="en-GB" sz="1200" dirty="0">
                <a:latin typeface="Leelawadee" panose="020B0502040204020203" pitchFamily="34" charset="-34"/>
                <a:cs typeface="Leelawadee" panose="020B0502040204020203" pitchFamily="34" charset="-34"/>
              </a:rPr>
              <a:t> about being away from friends</a:t>
            </a:r>
          </a:p>
        </p:txBody>
      </p:sp>
      <p:sp>
        <p:nvSpPr>
          <p:cNvPr id="7" name="TextBox 6">
            <a:extLst>
              <a:ext uri="{FF2B5EF4-FFF2-40B4-BE49-F238E27FC236}">
                <a16:creationId xmlns="" xmlns:a16="http://schemas.microsoft.com/office/drawing/2014/main" id="{ACD2200F-9A9E-4CC6-AC16-75F366FE88EF}"/>
              </a:ext>
            </a:extLst>
          </p:cNvPr>
          <p:cNvSpPr txBox="1"/>
          <p:nvPr/>
        </p:nvSpPr>
        <p:spPr>
          <a:xfrm>
            <a:off x="4929554" y="5875867"/>
            <a:ext cx="2982759" cy="369332"/>
          </a:xfrm>
          <a:prstGeom prst="rect">
            <a:avLst/>
          </a:prstGeom>
          <a:noFill/>
        </p:spPr>
        <p:txBody>
          <a:bodyPr wrap="square" rtlCol="0">
            <a:spAutoFit/>
          </a:bodyPr>
          <a:lstStyle/>
          <a:p>
            <a:r>
              <a:rPr lang="en-GB" dirty="0">
                <a:latin typeface="Leelawadee" panose="020B0502040204020203" pitchFamily="34" charset="-34"/>
                <a:cs typeface="Leelawadee" panose="020B0502040204020203" pitchFamily="34" charset="-34"/>
              </a:rPr>
              <a:t>Space to draw myself</a:t>
            </a:r>
          </a:p>
        </p:txBody>
      </p:sp>
      <p:pic>
        <p:nvPicPr>
          <p:cNvPr id="9" name="Picture 2" descr="Leicester City Council - Wikipedia">
            <a:extLst>
              <a:ext uri="{FF2B5EF4-FFF2-40B4-BE49-F238E27FC236}">
                <a16:creationId xmlns="" xmlns:a16="http://schemas.microsoft.com/office/drawing/2014/main" id="{FB572914-B63B-48AE-BD51-78F088CCAC3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1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6DA288-410F-4BFC-BFF1-ECB225F742A7}"/>
              </a:ext>
            </a:extLst>
          </p:cNvPr>
          <p:cNvSpPr>
            <a:spLocks noGrp="1"/>
          </p:cNvSpPr>
          <p:nvPr>
            <p:ph type="title"/>
          </p:nvPr>
        </p:nvSpPr>
        <p:spPr>
          <a:xfrm>
            <a:off x="-899160" y="525780"/>
            <a:ext cx="13990320" cy="617220"/>
          </a:xfrm>
        </p:spPr>
        <p:txBody>
          <a:bodyPr>
            <a:normAutofit/>
          </a:bodyPr>
          <a:lstStyle/>
          <a:p>
            <a:r>
              <a:rPr lang="en-GB" sz="2600" u="sng" dirty="0">
                <a:latin typeface="Kristen ITC" panose="03050502040202030202" pitchFamily="66" charset="0"/>
              </a:rPr>
              <a:t>Think about things you liked to do before and during lock down </a:t>
            </a:r>
          </a:p>
        </p:txBody>
      </p:sp>
      <p:sp>
        <p:nvSpPr>
          <p:cNvPr id="5" name="Title 1">
            <a:extLst>
              <a:ext uri="{FF2B5EF4-FFF2-40B4-BE49-F238E27FC236}">
                <a16:creationId xmlns="" xmlns:a16="http://schemas.microsoft.com/office/drawing/2014/main" id="{411EB4EF-7DBE-4CAF-A81C-5DEC0FD4433C}"/>
              </a:ext>
            </a:extLst>
          </p:cNvPr>
          <p:cNvSpPr txBox="1">
            <a:spLocks/>
          </p:cNvSpPr>
          <p:nvPr/>
        </p:nvSpPr>
        <p:spPr>
          <a:xfrm>
            <a:off x="491200" y="1252025"/>
            <a:ext cx="2887947"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latin typeface="Leelawadee" panose="020B0502040204020203" pitchFamily="34" charset="-34"/>
                <a:cs typeface="Leelawadee" panose="020B0502040204020203" pitchFamily="34" charset="-34"/>
              </a:rPr>
              <a:t>What I enjoyed </a:t>
            </a:r>
          </a:p>
          <a:p>
            <a:r>
              <a:rPr lang="en-GB" sz="2400" dirty="0">
                <a:latin typeface="Leelawadee" panose="020B0502040204020203" pitchFamily="34" charset="-34"/>
                <a:cs typeface="Leelawadee" panose="020B0502040204020203" pitchFamily="34" charset="-34"/>
              </a:rPr>
              <a:t>doing</a:t>
            </a:r>
          </a:p>
        </p:txBody>
      </p:sp>
      <p:sp>
        <p:nvSpPr>
          <p:cNvPr id="7" name="Title 1">
            <a:extLst>
              <a:ext uri="{FF2B5EF4-FFF2-40B4-BE49-F238E27FC236}">
                <a16:creationId xmlns="" xmlns:a16="http://schemas.microsoft.com/office/drawing/2014/main" id="{B62F8C66-E28A-45C2-8EDE-B7B1FF4F7E40}"/>
              </a:ext>
            </a:extLst>
          </p:cNvPr>
          <p:cNvSpPr txBox="1">
            <a:spLocks/>
          </p:cNvSpPr>
          <p:nvPr/>
        </p:nvSpPr>
        <p:spPr>
          <a:xfrm>
            <a:off x="3573788" y="1216724"/>
            <a:ext cx="2072638"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latin typeface="Leelawadee" panose="020B0502040204020203" pitchFamily="34" charset="-34"/>
                <a:cs typeface="Leelawadee" panose="020B0502040204020203" pitchFamily="34" charset="-34"/>
              </a:rPr>
              <a:t>What I like doing now</a:t>
            </a:r>
          </a:p>
        </p:txBody>
      </p:sp>
      <p:sp>
        <p:nvSpPr>
          <p:cNvPr id="8" name="Title 1">
            <a:extLst>
              <a:ext uri="{FF2B5EF4-FFF2-40B4-BE49-F238E27FC236}">
                <a16:creationId xmlns="" xmlns:a16="http://schemas.microsoft.com/office/drawing/2014/main" id="{5D123830-08B3-4A2F-B1B9-B66B1164EA03}"/>
              </a:ext>
            </a:extLst>
          </p:cNvPr>
          <p:cNvSpPr txBox="1">
            <a:spLocks/>
          </p:cNvSpPr>
          <p:nvPr/>
        </p:nvSpPr>
        <p:spPr>
          <a:xfrm>
            <a:off x="6123516" y="1423600"/>
            <a:ext cx="2887955" cy="950162"/>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latin typeface="Leelawadee" panose="020B0502040204020203" pitchFamily="34" charset="-34"/>
                <a:cs typeface="Leelawadee" panose="020B0502040204020203" pitchFamily="34" charset="-34"/>
              </a:rPr>
              <a:t>Things I miss doing</a:t>
            </a:r>
          </a:p>
        </p:txBody>
      </p:sp>
      <p:sp>
        <p:nvSpPr>
          <p:cNvPr id="9" name="Title 1">
            <a:extLst>
              <a:ext uri="{FF2B5EF4-FFF2-40B4-BE49-F238E27FC236}">
                <a16:creationId xmlns="" xmlns:a16="http://schemas.microsoft.com/office/drawing/2014/main" id="{BB8A2265-2234-452E-9817-C78073756D79}"/>
              </a:ext>
            </a:extLst>
          </p:cNvPr>
          <p:cNvSpPr txBox="1">
            <a:spLocks/>
          </p:cNvSpPr>
          <p:nvPr/>
        </p:nvSpPr>
        <p:spPr>
          <a:xfrm>
            <a:off x="9065451" y="1246748"/>
            <a:ext cx="2455975"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latin typeface="Leelawadee" panose="020B0502040204020203" pitchFamily="34" charset="-34"/>
                <a:cs typeface="Leelawadee" panose="020B0502040204020203" pitchFamily="34" charset="-34"/>
              </a:rPr>
              <a:t>Things I am looking forward</a:t>
            </a:r>
          </a:p>
        </p:txBody>
      </p:sp>
      <p:cxnSp>
        <p:nvCxnSpPr>
          <p:cNvPr id="6" name="Straight Connector 5">
            <a:extLst>
              <a:ext uri="{FF2B5EF4-FFF2-40B4-BE49-F238E27FC236}">
                <a16:creationId xmlns="" xmlns:a16="http://schemas.microsoft.com/office/drawing/2014/main" id="{724FA63D-CA03-475A-9433-9FF80CC560C5}"/>
              </a:ext>
            </a:extLst>
          </p:cNvPr>
          <p:cNvCxnSpPr/>
          <p:nvPr/>
        </p:nvCxnSpPr>
        <p:spPr>
          <a:xfrm>
            <a:off x="3235569" y="1143000"/>
            <a:ext cx="0" cy="4638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B06A96D-B7E5-4352-B4BD-89C685819FB8}"/>
              </a:ext>
            </a:extLst>
          </p:cNvPr>
          <p:cNvCxnSpPr/>
          <p:nvPr/>
        </p:nvCxnSpPr>
        <p:spPr>
          <a:xfrm>
            <a:off x="6093655" y="1143134"/>
            <a:ext cx="0" cy="4638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46C2A4D7-8485-4BB2-9444-4DA447551255}"/>
              </a:ext>
            </a:extLst>
          </p:cNvPr>
          <p:cNvCxnSpPr/>
          <p:nvPr/>
        </p:nvCxnSpPr>
        <p:spPr>
          <a:xfrm>
            <a:off x="8958775" y="1143000"/>
            <a:ext cx="0" cy="4638822"/>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Leicester City Council - Wikipedia">
            <a:extLst>
              <a:ext uri="{FF2B5EF4-FFF2-40B4-BE49-F238E27FC236}">
                <a16:creationId xmlns="" xmlns:a16="http://schemas.microsoft.com/office/drawing/2014/main" id="{3D668285-D88C-49C8-99E8-611F9890AC6A}"/>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6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E358FE-1CFC-4EEF-84C2-DB8874817C0A}"/>
              </a:ext>
            </a:extLst>
          </p:cNvPr>
          <p:cNvSpPr>
            <a:spLocks noGrp="1"/>
          </p:cNvSpPr>
          <p:nvPr>
            <p:ph type="title"/>
          </p:nvPr>
        </p:nvSpPr>
        <p:spPr/>
        <p:txBody>
          <a:bodyPr>
            <a:normAutofit fontScale="90000"/>
          </a:bodyPr>
          <a:lstStyle/>
          <a:p>
            <a:r>
              <a:rPr lang="en-GB" dirty="0">
                <a:latin typeface="Kristen ITC" panose="03050502040202030202" pitchFamily="66" charset="0"/>
              </a:rPr>
              <a:t>How I might feel in times of change?</a:t>
            </a:r>
          </a:p>
        </p:txBody>
      </p:sp>
      <p:sp>
        <p:nvSpPr>
          <p:cNvPr id="3" name="Content Placeholder 2">
            <a:extLst>
              <a:ext uri="{FF2B5EF4-FFF2-40B4-BE49-F238E27FC236}">
                <a16:creationId xmlns="" xmlns:a16="http://schemas.microsoft.com/office/drawing/2014/main" id="{521FB6F2-32F8-4DAB-B32B-E79580DE47BF}"/>
              </a:ext>
            </a:extLst>
          </p:cNvPr>
          <p:cNvSpPr>
            <a:spLocks noGrp="1"/>
          </p:cNvSpPr>
          <p:nvPr>
            <p:ph idx="1"/>
          </p:nvPr>
        </p:nvSpPr>
        <p:spPr/>
        <p:txBody>
          <a:bodyPr/>
          <a:lstStyle/>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During change, we do not always know what will happen</a:t>
            </a: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This can make us, or people around us, feel worried. This may be  seen as anger, sadness or being irritated. It can also make us feel excited and full of energy</a:t>
            </a: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It is </a:t>
            </a:r>
            <a:r>
              <a:rPr lang="en-GB" b="1" dirty="0">
                <a:latin typeface="Leelawadee" panose="020B0502040204020203" pitchFamily="34" charset="-34"/>
                <a:cs typeface="Leelawadee" panose="020B0502040204020203" pitchFamily="34" charset="-34"/>
              </a:rPr>
              <a:t>normal</a:t>
            </a:r>
            <a:r>
              <a:rPr lang="en-GB" dirty="0">
                <a:latin typeface="Leelawadee" panose="020B0502040204020203" pitchFamily="34" charset="-34"/>
                <a:cs typeface="Leelawadee" panose="020B0502040204020203" pitchFamily="34" charset="-34"/>
              </a:rPr>
              <a:t> to feel these things. It is ok that we don’t know what is going to happen</a:t>
            </a:r>
          </a:p>
          <a:p>
            <a:pPr>
              <a:buFont typeface="Wingdings" panose="05000000000000000000" pitchFamily="2" charset="2"/>
              <a:buChar char="v"/>
            </a:pPr>
            <a:r>
              <a:rPr lang="en-GB" dirty="0">
                <a:latin typeface="Leelawadee" panose="020B0502040204020203" pitchFamily="34" charset="-34"/>
                <a:cs typeface="Leelawadee" panose="020B0502040204020203" pitchFamily="34" charset="-34"/>
              </a:rPr>
              <a:t> It is important that you and people you care about stay safe.</a:t>
            </a:r>
          </a:p>
        </p:txBody>
      </p:sp>
      <p:pic>
        <p:nvPicPr>
          <p:cNvPr id="5" name="Picture 2" descr="Leicester City Council - Wikipedia">
            <a:extLst>
              <a:ext uri="{FF2B5EF4-FFF2-40B4-BE49-F238E27FC236}">
                <a16:creationId xmlns="" xmlns:a16="http://schemas.microsoft.com/office/drawing/2014/main" id="{9C06F470-ACA0-4041-926A-CC9989535E8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6483" y="6125042"/>
            <a:ext cx="525517" cy="7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796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1386</Words>
  <Application>Microsoft Office PowerPoint</Application>
  <PresentationFormat>Widescreen</PresentationFormat>
  <Paragraphs>234</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Aharoni</vt:lpstr>
      <vt:lpstr>Arial</vt:lpstr>
      <vt:lpstr>Calibri</vt:lpstr>
      <vt:lpstr>Garamond</vt:lpstr>
      <vt:lpstr>Kristen ITC</vt:lpstr>
      <vt:lpstr>Leelawadee</vt:lpstr>
      <vt:lpstr>Wingdings</vt:lpstr>
      <vt:lpstr>Organic</vt:lpstr>
      <vt:lpstr>My  book of changes</vt:lpstr>
      <vt:lpstr>About this book</vt:lpstr>
      <vt:lpstr>Rules about this book</vt:lpstr>
      <vt:lpstr>About me: These are a few of my favourite things</vt:lpstr>
      <vt:lpstr>Being off school</vt:lpstr>
      <vt:lpstr>Being off school - What it means to me - </vt:lpstr>
      <vt:lpstr>My thoughts &amp; feelings</vt:lpstr>
      <vt:lpstr>Think about things you liked to do before and during lock down </vt:lpstr>
      <vt:lpstr>How I might feel in times of change?</vt:lpstr>
      <vt:lpstr>  List things that you think about and worry you…</vt:lpstr>
      <vt:lpstr>Thinking time</vt:lpstr>
      <vt:lpstr>The worry ladder</vt:lpstr>
      <vt:lpstr>Feeling better about our worries Sometimes, talking to people or being with people can  make our worries feel much better.</vt:lpstr>
      <vt:lpstr>Moving on</vt:lpstr>
      <vt:lpstr>Moving on: When and How?</vt:lpstr>
      <vt:lpstr>Same or Different</vt:lpstr>
      <vt:lpstr>Look at this picture… imagine it is the journey from your current year group, to your new one.  The different people in the picture show different feelings.  </vt:lpstr>
      <vt:lpstr>5…4…3…2…1</vt:lpstr>
      <vt:lpstr>People and things I  miss/ look forward to</vt:lpstr>
      <vt:lpstr>My hopes and dreams</vt:lpstr>
      <vt:lpstr>Somewhere I would like to go…</vt:lpstr>
      <vt:lpstr>Something I would like to learn…</vt:lpstr>
      <vt:lpstr>Something I would like to be able to do…</vt:lpstr>
      <vt:lpstr>Something I would like to see happen…</vt:lpstr>
      <vt:lpstr>My ‘animal me’</vt:lpstr>
      <vt:lpstr>My animal me: draw your ‘animal you’ and label the characteristics that make it special</vt:lpstr>
      <vt:lpstr>‘Acrostic Me’</vt:lpstr>
      <vt:lpstr> Keep going- we are all here for you #weareallinthistogether#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little book of changes</dc:title>
  <dc:creator>Paul Carr</dc:creator>
  <cp:lastModifiedBy>Hawkriggr</cp:lastModifiedBy>
  <cp:revision>29</cp:revision>
  <dcterms:created xsi:type="dcterms:W3CDTF">2020-04-28T11:43:27Z</dcterms:created>
  <dcterms:modified xsi:type="dcterms:W3CDTF">2021-02-02T12:16:07Z</dcterms:modified>
</cp:coreProperties>
</file>