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73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ksJ" initials="B" lastIdx="1" clrIdx="0">
    <p:extLst>
      <p:ext uri="{19B8F6BF-5375-455C-9EA6-DF929625EA0E}">
        <p15:presenceInfo xmlns:p15="http://schemas.microsoft.com/office/powerpoint/2012/main" userId="S-1-5-21-2671449493-854426269-261396236-2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1D8B22"/>
    <a:srgbClr val="32D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678E-CEBE-4680-A388-CE8717FC23D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52B8-2215-4A80-A89C-D6E0F1476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612810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97612810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26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7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Full Pg. Content (Gold)">
  <p:cSld name="Title &amp; Full Pg. Content (Gold)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35597" y="1556792"/>
            <a:ext cx="7272900" cy="648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8229600" cy="3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86262"/>
            <a:ext cx="9144002" cy="69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7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3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0"/>
            <a:ext cx="89296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B3FD-7A63-49C6-BAE7-D71B0F46BF89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0" b="93289" l="72031" r="94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50000" r="5972" b="6725"/>
          <a:stretch/>
        </p:blipFill>
        <p:spPr>
          <a:xfrm>
            <a:off x="7812360" y="5517232"/>
            <a:ext cx="1022350" cy="11747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7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755576" y="14988"/>
            <a:ext cx="8229600" cy="63408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600" b="1" dirty="0" smtClean="0">
                <a:solidFill>
                  <a:srgbClr val="92D050"/>
                </a:solidFill>
                <a:latin typeface="+mn-lt"/>
              </a:rPr>
              <a:t>Root of the Week</a:t>
            </a:r>
            <a:endParaRPr lang="en-GB" sz="66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23728" cy="1567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216" y="3284984"/>
            <a:ext cx="1450504" cy="329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83373" y="1064345"/>
            <a:ext cx="8789641" cy="56300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e-DE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cxnSp>
        <p:nvCxnSpPr>
          <p:cNvPr id="7" name="Straight Connector 6"/>
          <p:cNvCxnSpPr>
            <a:stCxn id="3" idx="0"/>
            <a:endCxn id="3" idx="2"/>
          </p:cNvCxnSpPr>
          <p:nvPr/>
        </p:nvCxnSpPr>
        <p:spPr>
          <a:xfrm>
            <a:off x="4578194" y="1064345"/>
            <a:ext cx="0" cy="563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1"/>
            <a:endCxn id="3" idx="3"/>
          </p:cNvCxnSpPr>
          <p:nvPr/>
        </p:nvCxnSpPr>
        <p:spPr>
          <a:xfrm>
            <a:off x="183373" y="3879364"/>
            <a:ext cx="8789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9" y="1269015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Where does this root word come from?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Greek</a:t>
            </a:r>
            <a:r>
              <a:rPr lang="en-GB" sz="2800" dirty="0" smtClean="0"/>
              <a:t> </a:t>
            </a:r>
            <a:r>
              <a:rPr lang="en-GB" sz="2800" dirty="0" smtClean="0"/>
              <a:t>for </a:t>
            </a:r>
            <a:r>
              <a:rPr lang="en-GB" sz="2800" dirty="0" smtClean="0">
                <a:solidFill>
                  <a:srgbClr val="00B050"/>
                </a:solidFill>
              </a:rPr>
              <a:t>‘to write’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19" name="Flowchart: Decision 18"/>
          <p:cNvSpPr/>
          <p:nvPr/>
        </p:nvSpPr>
        <p:spPr>
          <a:xfrm>
            <a:off x="3183360" y="2618910"/>
            <a:ext cx="2797968" cy="2772308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graph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9" y="4051662"/>
            <a:ext cx="296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 smtClean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Geography</a:t>
            </a:r>
          </a:p>
          <a:p>
            <a:pPr lvl="0"/>
            <a:r>
              <a:rPr lang="de-DE" sz="2400" b="1" dirty="0" smtClean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Cinematographer</a:t>
            </a:r>
          </a:p>
          <a:p>
            <a:pPr lvl="0"/>
            <a:r>
              <a:rPr lang="de-DE" sz="2400" b="1" dirty="0" smtClean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Graphology</a:t>
            </a:r>
          </a:p>
          <a:p>
            <a:pPr lvl="0"/>
            <a:endParaRPr lang="de-DE" sz="2400" b="1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1758504" y="4964740"/>
            <a:ext cx="2566127" cy="1557384"/>
          </a:xfrm>
          <a:prstGeom prst="cloudCallout">
            <a:avLst>
              <a:gd name="adj1" fmla="val -37249"/>
              <a:gd name="adj2" fmla="val -5022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/>
              <a:t>Examples</a:t>
            </a:r>
          </a:p>
          <a:p>
            <a:pPr algn="ctr"/>
            <a:r>
              <a:rPr lang="en-GB" sz="1600" dirty="0" smtClean="0"/>
              <a:t>Can you think of anymore?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2400" y="1221087"/>
            <a:ext cx="426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 this space build a sentence using any of the </a:t>
            </a:r>
            <a:r>
              <a:rPr lang="en-GB" sz="2000" b="1" dirty="0" smtClean="0">
                <a:solidFill>
                  <a:srgbClr val="00B050"/>
                </a:solidFill>
              </a:rPr>
              <a:t>‘</a:t>
            </a:r>
            <a:r>
              <a:rPr lang="en-GB" sz="2000" b="1" dirty="0" smtClean="0">
                <a:solidFill>
                  <a:srgbClr val="00B050"/>
                </a:solidFill>
              </a:rPr>
              <a:t>graph</a:t>
            </a:r>
            <a:r>
              <a:rPr lang="en-GB" sz="2000" b="1" dirty="0" smtClean="0">
                <a:solidFill>
                  <a:srgbClr val="00B050"/>
                </a:solidFill>
              </a:rPr>
              <a:t>’</a:t>
            </a:r>
            <a:r>
              <a:rPr lang="en-GB" sz="2000" b="1" dirty="0" smtClean="0"/>
              <a:t> </a:t>
            </a:r>
            <a:r>
              <a:rPr lang="en-GB" sz="2000" dirty="0" smtClean="0"/>
              <a:t>words provided.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792400" y="6272601"/>
            <a:ext cx="42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        Link the image to the word</a:t>
            </a:r>
            <a:endParaRPr lang="en-GB" sz="2000" dirty="0"/>
          </a:p>
        </p:txBody>
      </p:sp>
      <p:sp>
        <p:nvSpPr>
          <p:cNvPr id="26" name="Left Arrow 25"/>
          <p:cNvSpPr/>
          <p:nvPr/>
        </p:nvSpPr>
        <p:spPr>
          <a:xfrm>
            <a:off x="4136093" y="6302810"/>
            <a:ext cx="743310" cy="2703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873" y="3860768"/>
            <a:ext cx="1944637" cy="129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494" y="4983781"/>
            <a:ext cx="1993612" cy="12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Geo</a:t>
            </a:r>
            <a:r>
              <a:rPr lang="en-US" b="1" dirty="0" smtClean="0">
                <a:solidFill>
                  <a:srgbClr val="00B050"/>
                </a:solidFill>
              </a:rPr>
              <a:t>graph</a:t>
            </a:r>
            <a:r>
              <a:rPr lang="en-US" b="1" dirty="0" smtClean="0"/>
              <a:t>y</a:t>
            </a:r>
            <a:r>
              <a:rPr lang="en-US" dirty="0" smtClean="0"/>
              <a:t> -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study </a:t>
            </a:r>
            <a:r>
              <a:rPr lang="en-US" dirty="0" smtClean="0"/>
              <a:t>and documentation of </a:t>
            </a:r>
            <a:r>
              <a:rPr lang="en-US" dirty="0"/>
              <a:t>the physical features of the earth and its </a:t>
            </a:r>
            <a:r>
              <a:rPr lang="en-US" dirty="0" smtClean="0"/>
              <a:t>atmosphere.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human activity as it affects and is affected by these, including the distribution of populations and resources and political and economic activities.</a:t>
            </a:r>
            <a:endParaRPr lang="en-US" dirty="0" smtClean="0"/>
          </a:p>
          <a:p>
            <a:pPr marL="0" indent="0">
              <a:buNone/>
            </a:pPr>
            <a:r>
              <a:rPr lang="en-GB" b="1" dirty="0" smtClean="0"/>
              <a:t>Cinemato</a:t>
            </a:r>
            <a:r>
              <a:rPr lang="en-GB" b="1" dirty="0" smtClean="0">
                <a:solidFill>
                  <a:srgbClr val="00B050"/>
                </a:solidFill>
              </a:rPr>
              <a:t>graph</a:t>
            </a:r>
            <a:r>
              <a:rPr lang="en-GB" b="1" dirty="0" smtClean="0"/>
              <a:t>er</a:t>
            </a:r>
            <a:r>
              <a:rPr lang="en-GB" dirty="0" smtClean="0"/>
              <a:t> -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person who oversees or directs photography and camerawork in film-making, especially one who operates the </a:t>
            </a:r>
            <a:r>
              <a:rPr lang="en-US" dirty="0" smtClean="0"/>
              <a:t>camera (the one who writes down all the directions)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Graph</a:t>
            </a:r>
            <a:r>
              <a:rPr lang="en-US" b="1" dirty="0" smtClean="0"/>
              <a:t>ology</a:t>
            </a:r>
            <a:r>
              <a:rPr lang="en-US" dirty="0" smtClean="0"/>
              <a:t> - The </a:t>
            </a:r>
            <a:r>
              <a:rPr lang="en-US" dirty="0"/>
              <a:t>study of handwriting, for example as used to infer a person's character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Graph</a:t>
            </a:r>
            <a:r>
              <a:rPr lang="en-US" dirty="0" smtClean="0"/>
              <a:t> – in </a:t>
            </a:r>
            <a:r>
              <a:rPr lang="en-US" dirty="0" err="1" smtClean="0"/>
              <a:t>maths</a:t>
            </a:r>
            <a:r>
              <a:rPr lang="en-US" dirty="0" smtClean="0"/>
              <a:t>, is sometimes a visual documentation of statistics/percentages or other information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3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492345" y="260648"/>
            <a:ext cx="5736600" cy="486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99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en-GB" dirty="0"/>
              <a:t>Define it: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741379" y="925875"/>
            <a:ext cx="7128300" cy="6573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r>
              <a:rPr lang="en-GB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Greek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for 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‘</a:t>
            </a:r>
            <a:r>
              <a:rPr lang="en-GB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write</a:t>
            </a:r>
            <a:r>
              <a:rPr lang="en-GB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GB" sz="24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4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sz="1600"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97200"/>
              </a:lnSpc>
              <a:spcBef>
                <a:spcPts val="0"/>
              </a:spcBef>
            </a:pPr>
            <a:endParaRPr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97200"/>
              </a:lnSpc>
              <a:spcBef>
                <a:spcPts val="0"/>
              </a:spcBef>
            </a:pPr>
            <a:endParaRPr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97200"/>
              </a:lnSpc>
              <a:spcBef>
                <a:spcPts val="0"/>
              </a:spcBef>
            </a:pPr>
            <a:endParaRPr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5589240"/>
            <a:ext cx="6048672" cy="10635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Can you think of any </a:t>
            </a:r>
            <a:r>
              <a:rPr lang="en-GB" sz="2000" dirty="0" smtClean="0">
                <a:solidFill>
                  <a:schemeClr val="tx1"/>
                </a:solidFill>
              </a:rPr>
              <a:t>‘</a:t>
            </a:r>
            <a:r>
              <a:rPr lang="en-GB" sz="2000" b="1" dirty="0" smtClean="0">
                <a:solidFill>
                  <a:schemeClr val="tx1"/>
                </a:solidFill>
              </a:rPr>
              <a:t>graph</a:t>
            </a:r>
            <a:r>
              <a:rPr lang="en-GB" sz="2000" b="1" dirty="0" smtClean="0">
                <a:solidFill>
                  <a:schemeClr val="tx1"/>
                </a:solidFill>
              </a:rPr>
              <a:t>’</a:t>
            </a:r>
            <a:r>
              <a:rPr lang="en-GB" sz="2000" dirty="0" smtClean="0"/>
              <a:t> </a:t>
            </a:r>
            <a:r>
              <a:rPr lang="en-GB" sz="2000" dirty="0" smtClean="0"/>
              <a:t>words you have learnt in school and which subject were they in? </a:t>
            </a:r>
          </a:p>
          <a:p>
            <a:pPr algn="ctr"/>
            <a:r>
              <a:rPr lang="en-GB" sz="2000" dirty="0" smtClean="0"/>
              <a:t>Write them down with their definition.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11409" y="1762420"/>
            <a:ext cx="6048672" cy="1149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Geography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 Tate and Mr Armstrong are the best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Geography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teachers in </a:t>
            </a:r>
            <a:r>
              <a:rPr lang="en-GB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olton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375883"/>
            <a:ext cx="6552728" cy="1085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Graphology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recognised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study which is called 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upon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police to identify what a 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person’s state of mind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they wrote a 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particular document, be it a blackmail letter, a poison pen letter or a suicide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note.</a:t>
            </a:r>
            <a:endParaRPr lang="en-US" dirty="0">
              <a:solidFill>
                <a:schemeClr val="tx1"/>
              </a:solidFill>
              <a:latin typeface="Comic Sans MS"/>
              <a:sym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3047616"/>
            <a:ext cx="6618522" cy="1176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GB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Cinematographer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Tom Stem was the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cinematographer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Hunger Games.</a:t>
            </a:r>
            <a:endParaRPr lang="en-GB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8407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AA7AB5F9962479EE24E76BB158EC7" ma:contentTypeVersion="13" ma:contentTypeDescription="Create a new document." ma:contentTypeScope="" ma:versionID="137f105a71e8c57ab0529a54838047f9">
  <xsd:schema xmlns:xsd="http://www.w3.org/2001/XMLSchema" xmlns:xs="http://www.w3.org/2001/XMLSchema" xmlns:p="http://schemas.microsoft.com/office/2006/metadata/properties" xmlns:ns2="34ed0287-24ed-49fc-b410-246c0c4a2a35" xmlns:ns3="9c2ce568-d166-49a0-ac2f-654185cf12fd" targetNamespace="http://schemas.microsoft.com/office/2006/metadata/properties" ma:root="true" ma:fieldsID="56bc4be662a64ab61fe24a6acf24cb05" ns2:_="" ns3:_="">
    <xsd:import namespace="34ed0287-24ed-49fc-b410-246c0c4a2a35"/>
    <xsd:import namespace="9c2ce568-d166-49a0-ac2f-654185cf1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d0287-24ed-49fc-b410-246c0c4a2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ce568-d166-49a0-ac2f-654185cf12f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4A6B12-BC42-4594-B860-33FD563177F9}"/>
</file>

<file path=customXml/itemProps2.xml><?xml version="1.0" encoding="utf-8"?>
<ds:datastoreItem xmlns:ds="http://schemas.openxmlformats.org/officeDocument/2006/customXml" ds:itemID="{5A79B879-823E-4102-BF7E-C89A569EE826}"/>
</file>

<file path=customXml/itemProps3.xml><?xml version="1.0" encoding="utf-8"?>
<ds:datastoreItem xmlns:ds="http://schemas.openxmlformats.org/officeDocument/2006/customXml" ds:itemID="{E2857560-5B48-4482-A97F-A2E854CE0C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11200</TotalTime>
  <Words>265</Words>
  <Application>Microsoft Office PowerPoint</Application>
  <PresentationFormat>On-screen Show (4:3)</PresentationFormat>
  <Paragraphs>38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Root of the Week</vt:lpstr>
      <vt:lpstr>Definitions</vt:lpstr>
      <vt:lpstr>Define it: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CHazlehurst</dc:creator>
  <cp:lastModifiedBy>HoweH</cp:lastModifiedBy>
  <cp:revision>153</cp:revision>
  <dcterms:created xsi:type="dcterms:W3CDTF">2017-07-17T08:15:56Z</dcterms:created>
  <dcterms:modified xsi:type="dcterms:W3CDTF">2022-03-08T13:58:17Z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0x010100488AA7AB5F9962479EE24E76BB158EC7</vt:lpwstr>
  </property>
</Properties>
</file>