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64" r:id="rId4"/>
    <p:sldId id="260" r:id="rId5"/>
    <p:sldId id="267" r:id="rId6"/>
    <p:sldId id="268" r:id="rId7"/>
    <p:sldId id="271" r:id="rId8"/>
    <p:sldId id="269" r:id="rId9"/>
    <p:sldId id="270" r:id="rId10"/>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6231D-F372-490A-B8EC-6DB7AAEE6FDE}" type="datetimeFigureOut">
              <a:rPr lang="en-GB" smtClean="0"/>
              <a:t>22/01/2022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421091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6231D-F372-490A-B8EC-6DB7AAEE6FDE}" type="datetimeFigureOut">
              <a:rPr lang="en-GB" smtClean="0"/>
              <a:t>22/01/2022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401541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6231D-F372-490A-B8EC-6DB7AAEE6FDE}" type="datetimeFigureOut">
              <a:rPr lang="en-GB" smtClean="0"/>
              <a:t>22/01/2022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64016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6231D-F372-490A-B8EC-6DB7AAEE6FDE}" type="datetimeFigureOut">
              <a:rPr lang="en-GB" smtClean="0"/>
              <a:t>22/01/2022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260087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6231D-F372-490A-B8EC-6DB7AAEE6FDE}" type="datetimeFigureOut">
              <a:rPr lang="en-GB" smtClean="0"/>
              <a:t>22/01/2022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319793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6231D-F372-490A-B8EC-6DB7AAEE6FDE}" type="datetimeFigureOut">
              <a:rPr lang="en-GB" smtClean="0"/>
              <a:t>22/01/2022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140584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6231D-F372-490A-B8EC-6DB7AAEE6FDE}" type="datetimeFigureOut">
              <a:rPr lang="en-GB" smtClean="0"/>
              <a:t>22/01/2022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122280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6231D-F372-490A-B8EC-6DB7AAEE6FDE}" type="datetimeFigureOut">
              <a:rPr lang="en-GB" smtClean="0"/>
              <a:t>22/01/2022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42393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6231D-F372-490A-B8EC-6DB7AAEE6FDE}" type="datetimeFigureOut">
              <a:rPr lang="en-GB" smtClean="0"/>
              <a:t>22/01/2022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395002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6231D-F372-490A-B8EC-6DB7AAEE6FDE}" type="datetimeFigureOut">
              <a:rPr lang="en-GB" smtClean="0"/>
              <a:t>22/01/2022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177247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6231D-F372-490A-B8EC-6DB7AAEE6FDE}" type="datetimeFigureOut">
              <a:rPr lang="en-GB" smtClean="0"/>
              <a:t>22/01/2022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84C014-ED37-4A8C-B926-1F20E2F3CE78}" type="slidenum">
              <a:rPr lang="en-GB" smtClean="0"/>
              <a:t>‹#›</a:t>
            </a:fld>
            <a:endParaRPr lang="en-GB"/>
          </a:p>
        </p:txBody>
      </p:sp>
    </p:spTree>
    <p:extLst>
      <p:ext uri="{BB962C8B-B14F-4D97-AF65-F5344CB8AC3E}">
        <p14:creationId xmlns:p14="http://schemas.microsoft.com/office/powerpoint/2010/main" val="37580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96231D-F372-490A-B8EC-6DB7AAEE6FDE}" type="datetimeFigureOut">
              <a:rPr lang="en-GB" smtClean="0"/>
              <a:t>22/01/2022</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084C014-ED37-4A8C-B926-1F20E2F3CE78}" type="slidenum">
              <a:rPr lang="en-GB" smtClean="0"/>
              <a:t>‹#›</a:t>
            </a:fld>
            <a:endParaRPr lang="en-GB"/>
          </a:p>
        </p:txBody>
      </p:sp>
    </p:spTree>
    <p:extLst>
      <p:ext uri="{BB962C8B-B14F-4D97-AF65-F5344CB8AC3E}">
        <p14:creationId xmlns:p14="http://schemas.microsoft.com/office/powerpoint/2010/main" val="2668841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1483" y="2017944"/>
            <a:ext cx="1689461" cy="1885340"/>
          </a:xfrm>
          <a:prstGeom prst="rect">
            <a:avLst/>
          </a:prstGeom>
        </p:spPr>
      </p:pic>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Intent and Implementation</a:t>
            </a:r>
          </a:p>
        </p:txBody>
      </p:sp>
      <p:sp>
        <p:nvSpPr>
          <p:cNvPr id="33" name="Rectangle 32"/>
          <p:cNvSpPr/>
          <p:nvPr/>
        </p:nvSpPr>
        <p:spPr>
          <a:xfrm>
            <a:off x="747895" y="8625384"/>
            <a:ext cx="5419360" cy="1486179"/>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Cross-Curricular Learning</a:t>
            </a:r>
          </a:p>
          <a:p>
            <a:pPr algn="ctr"/>
            <a:r>
              <a:rPr lang="en-GB" sz="3600" dirty="0" smtClean="0">
                <a:solidFill>
                  <a:schemeClr val="tx1"/>
                </a:solidFill>
              </a:rPr>
              <a:t>2021-2022</a:t>
            </a:r>
            <a:endParaRPr lang="en-GB" sz="3600" dirty="0">
              <a:solidFill>
                <a:schemeClr val="tx1"/>
              </a:solidFill>
            </a:endParaRPr>
          </a:p>
        </p:txBody>
      </p:sp>
      <p:sp>
        <p:nvSpPr>
          <p:cNvPr id="25" name="Rectangle 24"/>
          <p:cNvSpPr/>
          <p:nvPr/>
        </p:nvSpPr>
        <p:spPr>
          <a:xfrm>
            <a:off x="819515" y="4187112"/>
            <a:ext cx="5419359" cy="584775"/>
          </a:xfrm>
          <a:prstGeom prst="rect">
            <a:avLst/>
          </a:prstGeom>
        </p:spPr>
        <p:txBody>
          <a:bodyPr wrap="square">
            <a:spAutoFit/>
          </a:bodyPr>
          <a:lstStyle/>
          <a:p>
            <a:pPr algn="ctr"/>
            <a:r>
              <a:rPr lang="en-GB" sz="1600" b="1" i="1" dirty="0">
                <a:solidFill>
                  <a:srgbClr val="000000"/>
                </a:solidFill>
                <a:latin typeface="Segoe UI Light" panose="020B0502040204020203" pitchFamily="34" charset="0"/>
                <a:cs typeface="Segoe UI Light" panose="020B0502040204020203" pitchFamily="34" charset="0"/>
              </a:rPr>
              <a:t>O</a:t>
            </a:r>
            <a:r>
              <a:rPr lang="en-GB" sz="1600" i="1" dirty="0">
                <a:solidFill>
                  <a:srgbClr val="000000"/>
                </a:solidFill>
                <a:latin typeface="Segoe UI Light" panose="020B0502040204020203" pitchFamily="34" charset="0"/>
                <a:cs typeface="Segoe UI Light" panose="020B0502040204020203" pitchFamily="34" charset="0"/>
              </a:rPr>
              <a:t>pening our hearts and minds to dream the impossible and achieve beyond our wildest imagination.</a:t>
            </a:r>
            <a:endParaRPr lang="en-GB" sz="1600" i="1"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3"/>
          <a:stretch>
            <a:fillRect/>
          </a:stretch>
        </p:blipFill>
        <p:spPr>
          <a:xfrm>
            <a:off x="1921228" y="5055715"/>
            <a:ext cx="3072694" cy="3339885"/>
          </a:xfrm>
          <a:prstGeom prst="rect">
            <a:avLst/>
          </a:prstGeom>
          <a:ln w="28575">
            <a:solidFill>
              <a:schemeClr val="accent5">
                <a:lumMod val="75000"/>
              </a:schemeClr>
            </a:solidFill>
          </a:ln>
        </p:spPr>
      </p:pic>
    </p:spTree>
    <p:extLst>
      <p:ext uri="{BB962C8B-B14F-4D97-AF65-F5344CB8AC3E}">
        <p14:creationId xmlns:p14="http://schemas.microsoft.com/office/powerpoint/2010/main" val="3932873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sp>
        <p:nvSpPr>
          <p:cNvPr id="6" name="TextBox 5"/>
          <p:cNvSpPr txBox="1"/>
          <p:nvPr/>
        </p:nvSpPr>
        <p:spPr>
          <a:xfrm>
            <a:off x="932004" y="1786593"/>
            <a:ext cx="5058309" cy="461665"/>
          </a:xfrm>
          <a:prstGeom prst="rect">
            <a:avLst/>
          </a:prstGeom>
          <a:noFill/>
        </p:spPr>
        <p:txBody>
          <a:bodyPr wrap="none" rtlCol="0">
            <a:spAutoFit/>
          </a:bodyPr>
          <a:lstStyle/>
          <a:p>
            <a:pPr algn="ctr"/>
            <a:r>
              <a:rPr lang="en-GB" sz="2400" u="sng" dirty="0" smtClean="0"/>
              <a:t>St Joseph’s Curriculum Implementation</a:t>
            </a:r>
            <a:endParaRPr lang="en-GB" sz="2400" u="sng" dirty="0"/>
          </a:p>
        </p:txBody>
      </p:sp>
      <p:sp>
        <p:nvSpPr>
          <p:cNvPr id="7" name="Rectangle 6"/>
          <p:cNvSpPr/>
          <p:nvPr/>
        </p:nvSpPr>
        <p:spPr>
          <a:xfrm>
            <a:off x="381114" y="2761227"/>
            <a:ext cx="6160073" cy="2123658"/>
          </a:xfrm>
          <a:prstGeom prst="rect">
            <a:avLst/>
          </a:prstGeom>
        </p:spPr>
        <p:txBody>
          <a:bodyPr wrap="square">
            <a:spAutoFit/>
          </a:bodyPr>
          <a:lstStyle/>
          <a:p>
            <a:r>
              <a:rPr lang="en-GB" sz="1200" dirty="0" smtClean="0">
                <a:cs typeface="Segoe UI" panose="020B0502040204020203" pitchFamily="34" charset="0"/>
              </a:rPr>
              <a:t>As our curriculum intent states we aim to instil ambition </a:t>
            </a:r>
            <a:r>
              <a:rPr lang="en-GB" sz="1200" dirty="0">
                <a:cs typeface="Segoe UI" panose="020B0502040204020203" pitchFamily="34" charset="0"/>
              </a:rPr>
              <a:t>in our </a:t>
            </a:r>
            <a:r>
              <a:rPr lang="en-GB" sz="1200" dirty="0" smtClean="0">
                <a:cs typeface="Segoe UI" panose="020B0502040204020203" pitchFamily="34" charset="0"/>
              </a:rPr>
              <a:t>young, with </a:t>
            </a:r>
            <a:r>
              <a:rPr lang="en-GB" sz="1200" dirty="0">
                <a:cs typeface="Segoe UI" panose="020B0502040204020203" pitchFamily="34" charset="0"/>
              </a:rPr>
              <a:t>a curriculum that is </a:t>
            </a:r>
            <a:r>
              <a:rPr lang="en-GB" sz="1200" dirty="0" smtClean="0">
                <a:cs typeface="Segoe UI" panose="020B0502040204020203" pitchFamily="34" charset="0"/>
              </a:rPr>
              <a:t>aspirational in </a:t>
            </a:r>
            <a:r>
              <a:rPr lang="en-GB" sz="1200" dirty="0">
                <a:cs typeface="Segoe UI" panose="020B0502040204020203" pitchFamily="34" charset="0"/>
              </a:rPr>
              <a:t>a bespoke way to meet the needs of </a:t>
            </a:r>
            <a:r>
              <a:rPr lang="en-GB" sz="1200" dirty="0" smtClean="0">
                <a:cs typeface="Segoe UI" panose="020B0502040204020203" pitchFamily="34" charset="0"/>
              </a:rPr>
              <a:t>learners. </a:t>
            </a:r>
            <a:r>
              <a:rPr lang="en-GB" sz="1200" dirty="0">
                <a:cs typeface="Segoe UI" panose="020B0502040204020203" pitchFamily="34" charset="0"/>
              </a:rPr>
              <a:t>The world beyond the classroom is </a:t>
            </a:r>
            <a:r>
              <a:rPr lang="en-GB" sz="1200" dirty="0" smtClean="0">
                <a:cs typeface="Segoe UI" panose="020B0502040204020203" pitchFamily="34" charset="0"/>
              </a:rPr>
              <a:t>cross-curricular, therefore we have a duty to ensure that our </a:t>
            </a:r>
            <a:r>
              <a:rPr lang="en-GB" sz="1200" dirty="0">
                <a:cs typeface="Segoe UI" panose="020B0502040204020203" pitchFamily="34" charset="0"/>
              </a:rPr>
              <a:t>curriculum is </a:t>
            </a:r>
            <a:r>
              <a:rPr lang="en-GB" sz="1200" dirty="0" smtClean="0">
                <a:cs typeface="Segoe UI" panose="020B0502040204020203" pitchFamily="34" charset="0"/>
              </a:rPr>
              <a:t>transdisciplinary, interleaving and </a:t>
            </a:r>
            <a:r>
              <a:rPr lang="en-GB" sz="1200" dirty="0" smtClean="0">
                <a:cs typeface="Segoe UI" panose="020B0502040204020203" pitchFamily="34" charset="0"/>
              </a:rPr>
              <a:t>clearly sequenced. </a:t>
            </a:r>
            <a:endParaRPr lang="en-GB" sz="1200" dirty="0" smtClean="0">
              <a:cs typeface="Segoe UI" panose="020B0502040204020203" pitchFamily="34" charset="0"/>
            </a:endParaRPr>
          </a:p>
          <a:p>
            <a:endParaRPr lang="en-GB" sz="1200" dirty="0">
              <a:cs typeface="Segoe UI" panose="020B0502040204020203" pitchFamily="34" charset="0"/>
            </a:endParaRPr>
          </a:p>
          <a:p>
            <a:r>
              <a:rPr lang="en-GB" sz="1200" dirty="0" smtClean="0">
                <a:cs typeface="Segoe UI" panose="020B0502040204020203" pitchFamily="34" charset="0"/>
              </a:rPr>
              <a:t>Cross-curricular</a:t>
            </a:r>
            <a:r>
              <a:rPr lang="en-GB" sz="1200" b="0" i="0" dirty="0" smtClean="0">
                <a:effectLst/>
                <a:cs typeface="Segoe UI" panose="020B0502040204020203" pitchFamily="34" charset="0"/>
              </a:rPr>
              <a:t> learning involves establishing patterns of information between different academic subjects. It offers a creative way of developing knowledge, understanding and practical skills through a study of interconnected topics. A common way of expanding knowledge on a specific subject is to study the history of that topic and apply that learning to other teaching lessons.</a:t>
            </a:r>
          </a:p>
          <a:p>
            <a:endParaRPr lang="en-GB" sz="1200" dirty="0" smtClean="0">
              <a:cs typeface="Segoe UI" panose="020B0502040204020203" pitchFamily="34" charset="0"/>
            </a:endParaRPr>
          </a:p>
        </p:txBody>
      </p:sp>
      <p:sp>
        <p:nvSpPr>
          <p:cNvPr id="8" name="TextBox 7"/>
          <p:cNvSpPr txBox="1"/>
          <p:nvPr/>
        </p:nvSpPr>
        <p:spPr>
          <a:xfrm>
            <a:off x="381114" y="2355419"/>
            <a:ext cx="2533066" cy="369332"/>
          </a:xfrm>
          <a:prstGeom prst="rect">
            <a:avLst/>
          </a:prstGeom>
          <a:noFill/>
        </p:spPr>
        <p:txBody>
          <a:bodyPr wrap="none" rtlCol="0">
            <a:spAutoFit/>
          </a:bodyPr>
          <a:lstStyle/>
          <a:p>
            <a:r>
              <a:rPr lang="en-GB" i="1" dirty="0" smtClean="0"/>
              <a:t>Cross-Curricular Learning</a:t>
            </a:r>
            <a:endParaRPr lang="en-GB" i="1" dirty="0"/>
          </a:p>
        </p:txBody>
      </p:sp>
      <p:pic>
        <p:nvPicPr>
          <p:cNvPr id="2" name="Picture 1"/>
          <p:cNvPicPr>
            <a:picLocks noChangeAspect="1"/>
          </p:cNvPicPr>
          <p:nvPr/>
        </p:nvPicPr>
        <p:blipFill>
          <a:blip r:embed="rId2"/>
          <a:stretch>
            <a:fillRect/>
          </a:stretch>
        </p:blipFill>
        <p:spPr>
          <a:xfrm>
            <a:off x="2544362" y="4795821"/>
            <a:ext cx="3892663" cy="3168072"/>
          </a:xfrm>
          <a:prstGeom prst="rect">
            <a:avLst/>
          </a:prstGeom>
        </p:spPr>
      </p:pic>
      <p:sp>
        <p:nvSpPr>
          <p:cNvPr id="9" name="TextBox 8"/>
          <p:cNvSpPr txBox="1"/>
          <p:nvPr/>
        </p:nvSpPr>
        <p:spPr>
          <a:xfrm>
            <a:off x="381114" y="4678344"/>
            <a:ext cx="2163248" cy="3785652"/>
          </a:xfrm>
          <a:prstGeom prst="rect">
            <a:avLst/>
          </a:prstGeom>
          <a:noFill/>
        </p:spPr>
        <p:txBody>
          <a:bodyPr wrap="square" rtlCol="0">
            <a:spAutoFit/>
          </a:bodyPr>
          <a:lstStyle/>
          <a:p>
            <a:r>
              <a:rPr lang="en-GB" sz="1200" i="1" dirty="0">
                <a:cs typeface="Segoe UI" panose="020B0502040204020203" pitchFamily="34" charset="0"/>
              </a:rPr>
              <a:t>Benefits for Students</a:t>
            </a:r>
          </a:p>
          <a:p>
            <a:r>
              <a:rPr lang="en-GB" sz="1200" dirty="0">
                <a:cs typeface="Segoe UI" panose="020B0502040204020203" pitchFamily="34" charset="0"/>
              </a:rPr>
              <a:t>Cross-curricular learning allows for more inter-connected lessons that capture your students' imagination. It also enables them to identify patterns of information between subjects that will help to enforce key knowledge. Good cross-curricular learning can involve a wide variety of different subjects, but it more usually relies upon links between only a couple of key subjects. Making sure the links between lessons are natural and not forced is key to a successful cross-curricular learning strategy.</a:t>
            </a:r>
          </a:p>
          <a:p>
            <a:endParaRPr lang="en-GB" sz="1200" dirty="0">
              <a:cs typeface="Segoe UI" panose="020B0502040204020203" pitchFamily="34" charset="0"/>
            </a:endParaRPr>
          </a:p>
        </p:txBody>
      </p:sp>
      <p:sp>
        <p:nvSpPr>
          <p:cNvPr id="10" name="TextBox 9"/>
          <p:cNvSpPr txBox="1"/>
          <p:nvPr/>
        </p:nvSpPr>
        <p:spPr>
          <a:xfrm>
            <a:off x="381114" y="8266775"/>
            <a:ext cx="6160073" cy="2123658"/>
          </a:xfrm>
          <a:prstGeom prst="rect">
            <a:avLst/>
          </a:prstGeom>
          <a:noFill/>
        </p:spPr>
        <p:txBody>
          <a:bodyPr wrap="square" rtlCol="0">
            <a:spAutoFit/>
          </a:bodyPr>
          <a:lstStyle/>
          <a:p>
            <a:r>
              <a:rPr lang="en-GB" sz="1200" dirty="0">
                <a:cs typeface="Segoe UI" panose="020B0502040204020203" pitchFamily="34" charset="0"/>
              </a:rPr>
              <a:t>Cross-curricular work offers a creative way to develop children's knowledge, skills and understanding while motivating them to learn through stimulating, interconnected topics. A study which crosses subject boundaries allows for investigations that engage children's imagination. It also gives teachers opportunities to encourage active enquiry, taking the initiative, and discussion and debate by children</a:t>
            </a:r>
            <a:r>
              <a:rPr lang="en-GB" sz="1200" dirty="0" smtClean="0">
                <a:cs typeface="Segoe UI" panose="020B0502040204020203" pitchFamily="34" charset="0"/>
              </a:rPr>
              <a:t>.</a:t>
            </a:r>
          </a:p>
          <a:p>
            <a:endParaRPr lang="en-GB" sz="1200" dirty="0">
              <a:cs typeface="Segoe UI" panose="020B0502040204020203" pitchFamily="34" charset="0"/>
            </a:endParaRPr>
          </a:p>
          <a:p>
            <a:r>
              <a:rPr lang="en-GB" sz="1200" dirty="0">
                <a:cs typeface="Segoe UI" panose="020B0502040204020203" pitchFamily="34" charset="0"/>
              </a:rPr>
              <a:t>Curriculum connections make learning more meaningful for students. When students see the connections between individual subject areas, the material becomes more relevant. </a:t>
            </a:r>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a:p>
          <a:p>
            <a:endParaRPr lang="en-GB" sz="1200" dirty="0"/>
          </a:p>
        </p:txBody>
      </p:sp>
    </p:spTree>
    <p:extLst>
      <p:ext uri="{BB962C8B-B14F-4D97-AF65-F5344CB8AC3E}">
        <p14:creationId xmlns:p14="http://schemas.microsoft.com/office/powerpoint/2010/main" val="122023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sp>
        <p:nvSpPr>
          <p:cNvPr id="7" name="Rectangle 6"/>
          <p:cNvSpPr/>
          <p:nvPr/>
        </p:nvSpPr>
        <p:spPr>
          <a:xfrm>
            <a:off x="421080" y="2155925"/>
            <a:ext cx="5385261" cy="1938992"/>
          </a:xfrm>
          <a:prstGeom prst="rect">
            <a:avLst/>
          </a:prstGeom>
        </p:spPr>
        <p:txBody>
          <a:bodyPr wrap="square">
            <a:spAutoFit/>
          </a:bodyPr>
          <a:lstStyle/>
          <a:p>
            <a:r>
              <a:rPr lang="en-GB" sz="1200" dirty="0" smtClean="0">
                <a:cs typeface="Segoe UI" panose="020B0502040204020203" pitchFamily="34" charset="0"/>
              </a:rPr>
              <a:t>Departments across the curriculum have worked collaboratively to identify areas of common content and skill, together with when these are delivered to students in the 5-year curriculum so that they can taught in collaboration and using the same techniques and vocabulary. </a:t>
            </a:r>
          </a:p>
          <a:p>
            <a:endParaRPr lang="en-GB" sz="1200" dirty="0" smtClean="0">
              <a:cs typeface="Segoe UI" panose="020B0502040204020203" pitchFamily="34" charset="0"/>
            </a:endParaRPr>
          </a:p>
          <a:p>
            <a:r>
              <a:rPr lang="en-GB" sz="1200" dirty="0" smtClean="0">
                <a:cs typeface="Segoe UI" panose="020B0502040204020203" pitchFamily="34" charset="0"/>
              </a:rPr>
              <a:t>This is shown in two ways, below and on the following page.</a:t>
            </a:r>
          </a:p>
          <a:p>
            <a:endParaRPr lang="en-GB" sz="1200" dirty="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smtClean="0">
              <a:cs typeface="Segoe UI" panose="020B0502040204020203" pitchFamily="34" charset="0"/>
            </a:endParaRPr>
          </a:p>
        </p:txBody>
      </p:sp>
      <p:sp>
        <p:nvSpPr>
          <p:cNvPr id="8" name="TextBox 7"/>
          <p:cNvSpPr txBox="1"/>
          <p:nvPr/>
        </p:nvSpPr>
        <p:spPr>
          <a:xfrm>
            <a:off x="381113" y="1786593"/>
            <a:ext cx="2533066" cy="369332"/>
          </a:xfrm>
          <a:prstGeom prst="rect">
            <a:avLst/>
          </a:prstGeom>
          <a:noFill/>
        </p:spPr>
        <p:txBody>
          <a:bodyPr wrap="none" rtlCol="0">
            <a:spAutoFit/>
          </a:bodyPr>
          <a:lstStyle/>
          <a:p>
            <a:r>
              <a:rPr lang="en-GB" i="1" dirty="0" smtClean="0"/>
              <a:t>Cross-Curricular Learning</a:t>
            </a:r>
            <a:endParaRPr lang="en-GB" i="1" dirty="0"/>
          </a:p>
        </p:txBody>
      </p:sp>
      <p:pic>
        <p:nvPicPr>
          <p:cNvPr id="12" name="Picture 11"/>
          <p:cNvPicPr>
            <a:picLocks noChangeAspect="1"/>
          </p:cNvPicPr>
          <p:nvPr/>
        </p:nvPicPr>
        <p:blipFill>
          <a:blip r:embed="rId2"/>
          <a:stretch>
            <a:fillRect/>
          </a:stretch>
        </p:blipFill>
        <p:spPr>
          <a:xfrm>
            <a:off x="381113" y="3477272"/>
            <a:ext cx="6150499" cy="3521921"/>
          </a:xfrm>
          <a:prstGeom prst="rect">
            <a:avLst/>
          </a:prstGeom>
        </p:spPr>
      </p:pic>
      <p:pic>
        <p:nvPicPr>
          <p:cNvPr id="13" name="Picture 12"/>
          <p:cNvPicPr>
            <a:picLocks noChangeAspect="1"/>
          </p:cNvPicPr>
          <p:nvPr/>
        </p:nvPicPr>
        <p:blipFill>
          <a:blip r:embed="rId3"/>
          <a:stretch>
            <a:fillRect/>
          </a:stretch>
        </p:blipFill>
        <p:spPr>
          <a:xfrm>
            <a:off x="381113" y="7080049"/>
            <a:ext cx="6150499" cy="3601676"/>
          </a:xfrm>
          <a:prstGeom prst="rect">
            <a:avLst/>
          </a:prstGeom>
        </p:spPr>
      </p:pic>
      <p:pic>
        <p:nvPicPr>
          <p:cNvPr id="14" name="Picture 13"/>
          <p:cNvPicPr>
            <a:picLocks noChangeAspect="1"/>
          </p:cNvPicPr>
          <p:nvPr/>
        </p:nvPicPr>
        <p:blipFill>
          <a:blip r:embed="rId4"/>
          <a:stretch>
            <a:fillRect/>
          </a:stretch>
        </p:blipFill>
        <p:spPr>
          <a:xfrm>
            <a:off x="5806341" y="2391888"/>
            <a:ext cx="725271" cy="927563"/>
          </a:xfrm>
          <a:prstGeom prst="rect">
            <a:avLst/>
          </a:prstGeom>
        </p:spPr>
      </p:pic>
    </p:spTree>
    <p:extLst>
      <p:ext uri="{BB962C8B-B14F-4D97-AF65-F5344CB8AC3E}">
        <p14:creationId xmlns:p14="http://schemas.microsoft.com/office/powerpoint/2010/main" val="9514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pic>
        <p:nvPicPr>
          <p:cNvPr id="2" name="Picture 1"/>
          <p:cNvPicPr>
            <a:picLocks noChangeAspect="1"/>
          </p:cNvPicPr>
          <p:nvPr/>
        </p:nvPicPr>
        <p:blipFill>
          <a:blip r:embed="rId2"/>
          <a:stretch>
            <a:fillRect/>
          </a:stretch>
        </p:blipFill>
        <p:spPr>
          <a:xfrm>
            <a:off x="388258" y="1840707"/>
            <a:ext cx="6152929" cy="8837564"/>
          </a:xfrm>
          <a:prstGeom prst="rect">
            <a:avLst/>
          </a:prstGeom>
        </p:spPr>
      </p:pic>
    </p:spTree>
    <p:extLst>
      <p:ext uri="{BB962C8B-B14F-4D97-AF65-F5344CB8AC3E}">
        <p14:creationId xmlns:p14="http://schemas.microsoft.com/office/powerpoint/2010/main" val="291155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sp>
        <p:nvSpPr>
          <p:cNvPr id="6" name="TextBox 5"/>
          <p:cNvSpPr txBox="1"/>
          <p:nvPr/>
        </p:nvSpPr>
        <p:spPr>
          <a:xfrm>
            <a:off x="932004" y="1786593"/>
            <a:ext cx="5058309" cy="461665"/>
          </a:xfrm>
          <a:prstGeom prst="rect">
            <a:avLst/>
          </a:prstGeom>
          <a:noFill/>
        </p:spPr>
        <p:txBody>
          <a:bodyPr wrap="none" rtlCol="0">
            <a:spAutoFit/>
          </a:bodyPr>
          <a:lstStyle/>
          <a:p>
            <a:pPr algn="ctr"/>
            <a:r>
              <a:rPr lang="en-GB" sz="2400" u="sng" dirty="0" smtClean="0"/>
              <a:t>St Joseph’s Curriculum Implementation</a:t>
            </a:r>
            <a:endParaRPr lang="en-GB" sz="2400" u="sng" dirty="0"/>
          </a:p>
        </p:txBody>
      </p:sp>
      <p:sp>
        <p:nvSpPr>
          <p:cNvPr id="7" name="Rectangle 6"/>
          <p:cNvSpPr/>
          <p:nvPr/>
        </p:nvSpPr>
        <p:spPr>
          <a:xfrm>
            <a:off x="381114" y="2761227"/>
            <a:ext cx="6160073" cy="7663636"/>
          </a:xfrm>
          <a:prstGeom prst="rect">
            <a:avLst/>
          </a:prstGeom>
        </p:spPr>
        <p:txBody>
          <a:bodyPr wrap="square">
            <a:spAutoFit/>
          </a:bodyPr>
          <a:lstStyle/>
          <a:p>
            <a:r>
              <a:rPr lang="en-GB" sz="1200" dirty="0" smtClean="0">
                <a:cs typeface="Segoe UI" panose="020B0502040204020203" pitchFamily="34" charset="0"/>
              </a:rPr>
              <a:t>Other areas of the curriculum are multi-disciplinary such as Literacy, RSE, SMSC, Fundamental British Values, Citizenship and PSHEE. </a:t>
            </a:r>
          </a:p>
          <a:p>
            <a:endParaRPr lang="en-GB" sz="1200" dirty="0">
              <a:cs typeface="Segoe UI" panose="020B0502040204020203" pitchFamily="34" charset="0"/>
            </a:endParaRPr>
          </a:p>
          <a:p>
            <a:r>
              <a:rPr lang="en-GB" sz="1200" b="1" dirty="0" smtClean="0">
                <a:cs typeface="Segoe UI" panose="020B0502040204020203" pitchFamily="34" charset="0"/>
              </a:rPr>
              <a:t>Literacy</a:t>
            </a:r>
          </a:p>
          <a:p>
            <a:r>
              <a:rPr lang="en-GB" sz="1200" dirty="0">
                <a:cs typeface="Segoe UI" panose="020B0502040204020203" pitchFamily="34" charset="0"/>
              </a:rPr>
              <a:t>Literacy is fundamental to all areas of learning as it unlocks access to the wider curriculum. A literate individual is granted greater life opportunities because they have built a foundation for lifelong learning and employment; this strongly contributes to the development of all aspects of social and academic life. </a:t>
            </a:r>
            <a:r>
              <a:rPr lang="en-GB" sz="1200" dirty="0"/>
              <a:t>A whole school curriculum approach to </a:t>
            </a:r>
            <a:r>
              <a:rPr lang="en-GB" sz="1200" dirty="0" smtClean="0"/>
              <a:t>Literacy is </a:t>
            </a:r>
            <a:r>
              <a:rPr lang="en-GB" sz="1200" dirty="0"/>
              <a:t>detailed in the whole school Curriculum Guide on the school website. Each departmental approach to the delivery of </a:t>
            </a:r>
            <a:r>
              <a:rPr lang="en-GB" sz="1200" dirty="0" smtClean="0"/>
              <a:t>Literacy is </a:t>
            </a:r>
            <a:r>
              <a:rPr lang="en-GB" sz="1200" dirty="0"/>
              <a:t>found in the individual department curriculum guides, also on the school website. </a:t>
            </a:r>
            <a:endParaRPr lang="en-GB" sz="1200" dirty="0">
              <a:cs typeface="Segoe UI" panose="020B0502040204020203" pitchFamily="34" charset="0"/>
            </a:endParaRPr>
          </a:p>
          <a:p>
            <a:endParaRPr lang="en-GB" sz="1200" b="1" dirty="0">
              <a:cs typeface="Segoe UI" panose="020B0502040204020203" pitchFamily="34" charset="0"/>
            </a:endParaRPr>
          </a:p>
          <a:p>
            <a:r>
              <a:rPr lang="en-GB" sz="1200" b="1" dirty="0" smtClean="0">
                <a:cs typeface="Segoe UI" panose="020B0502040204020203" pitchFamily="34" charset="0"/>
              </a:rPr>
              <a:t>Relationship and Sex Education (RSE) </a:t>
            </a:r>
          </a:p>
          <a:p>
            <a:r>
              <a:rPr lang="en-GB" sz="1200" dirty="0">
                <a:cs typeface="Segoe UI" panose="020B0502040204020203" pitchFamily="34" charset="0"/>
              </a:rPr>
              <a:t>Today’s children and young people are growing up in an increasingly complex world and </a:t>
            </a:r>
            <a:r>
              <a:rPr lang="en-GB" sz="1200" dirty="0" smtClean="0">
                <a:cs typeface="Segoe UI" panose="020B0502040204020203" pitchFamily="34" charset="0"/>
              </a:rPr>
              <a:t>living </a:t>
            </a:r>
            <a:r>
              <a:rPr lang="en-GB" sz="1200" dirty="0">
                <a:cs typeface="Segoe UI" panose="020B0502040204020203" pitchFamily="34" charset="0"/>
              </a:rPr>
              <a:t>their lives seamlessly on and offline. This presents many positive and exciting </a:t>
            </a:r>
            <a:r>
              <a:rPr lang="en-GB" sz="1200" dirty="0" smtClean="0">
                <a:cs typeface="Segoe UI" panose="020B0502040204020203" pitchFamily="34" charset="0"/>
              </a:rPr>
              <a:t>opportunities</a:t>
            </a:r>
            <a:r>
              <a:rPr lang="en-GB" sz="1200" dirty="0">
                <a:cs typeface="Segoe UI" panose="020B0502040204020203" pitchFamily="34" charset="0"/>
              </a:rPr>
              <a:t>, but also challenges and risks. In this environment, children and young </a:t>
            </a:r>
            <a:r>
              <a:rPr lang="en-GB" sz="1200" dirty="0" smtClean="0">
                <a:cs typeface="Segoe UI" panose="020B0502040204020203" pitchFamily="34" charset="0"/>
              </a:rPr>
              <a:t>people </a:t>
            </a:r>
            <a:r>
              <a:rPr lang="en-GB" sz="1200" dirty="0">
                <a:cs typeface="Segoe UI" panose="020B0502040204020203" pitchFamily="34" charset="0"/>
              </a:rPr>
              <a:t>need to know how to be safe and healthy, and how to manage their academic, </a:t>
            </a:r>
            <a:r>
              <a:rPr lang="en-GB" sz="1200" dirty="0" smtClean="0">
                <a:cs typeface="Segoe UI" panose="020B0502040204020203" pitchFamily="34" charset="0"/>
              </a:rPr>
              <a:t>personal </a:t>
            </a:r>
            <a:r>
              <a:rPr lang="en-GB" sz="1200" dirty="0">
                <a:cs typeface="Segoe UI" panose="020B0502040204020203" pitchFamily="34" charset="0"/>
              </a:rPr>
              <a:t>and social lives in a positive way</a:t>
            </a:r>
            <a:r>
              <a:rPr lang="en-GB" sz="1200" dirty="0" smtClean="0">
                <a:cs typeface="Segoe UI" panose="020B0502040204020203" pitchFamily="34" charset="0"/>
              </a:rPr>
              <a:t>. Therefore updated statutory guidance was issued for implementation by 2021. The statutory curriculum is delivered across the RE and Science subject curriculums, Curriculum Enrichment Days and our assembly calendar. The topics and subject content has been mapped across each days and this mapping can be found on the curriculum area of the school website. </a:t>
            </a:r>
          </a:p>
          <a:p>
            <a:endParaRPr lang="en-GB" sz="1200" dirty="0">
              <a:cs typeface="Segoe UI" panose="020B0502040204020203" pitchFamily="34" charset="0"/>
            </a:endParaRPr>
          </a:p>
          <a:p>
            <a:r>
              <a:rPr lang="en-GB" sz="1200" b="1" dirty="0" smtClean="0">
                <a:cs typeface="Segoe UI" panose="020B0502040204020203" pitchFamily="34" charset="0"/>
              </a:rPr>
              <a:t>SMSC and Fundamental British Values </a:t>
            </a:r>
          </a:p>
          <a:p>
            <a:r>
              <a:rPr lang="en-GB" sz="1200" dirty="0"/>
              <a:t>Spiritual, Moral, Social and Cultural (SMSC) development is the over-arching umbrella that encompasses personal development across the whole curriculum</a:t>
            </a:r>
            <a:r>
              <a:rPr lang="en-GB" sz="1200" dirty="0" smtClean="0"/>
              <a:t>. Fundamental </a:t>
            </a:r>
            <a:r>
              <a:rPr lang="en-GB" sz="1200" dirty="0"/>
              <a:t>British Values are promoted in school to ensure young people leave school prepared for life in modern Britain. This ensures that children become valuable and fully rounded members of society who treat others with respect and tolerance, regardless of background</a:t>
            </a:r>
            <a:r>
              <a:rPr lang="en-GB" sz="1200" dirty="0" smtClean="0"/>
              <a:t>. A whole school curriculum approach to these are detailed in the whole school Curriculum Guide on the school website. Each departmental approach to the delivery of these key areas is found in the individual department curriculum guides, also on the school website. </a:t>
            </a:r>
          </a:p>
          <a:p>
            <a:endParaRPr lang="en-GB" sz="1200" dirty="0">
              <a:cs typeface="Segoe UI" panose="020B0502040204020203" pitchFamily="34" charset="0"/>
            </a:endParaRPr>
          </a:p>
          <a:p>
            <a:r>
              <a:rPr lang="en-GB" sz="1200" b="1" dirty="0" smtClean="0">
                <a:cs typeface="Segoe UI" panose="020B0502040204020203" pitchFamily="34" charset="0"/>
              </a:rPr>
              <a:t>Citizenship/PSHEE</a:t>
            </a:r>
          </a:p>
          <a:p>
            <a:r>
              <a:rPr lang="en-GB" sz="1200" dirty="0">
                <a:cs typeface="Segoe UI" panose="020B0502040204020203" pitchFamily="34" charset="0"/>
              </a:rPr>
              <a:t>Citizenship education involves developing the knowledge, skills and confidence to enable people to make their own decisions and to take responsibility for their own lives and communities. Personal, social, health and </a:t>
            </a:r>
            <a:r>
              <a:rPr lang="en-GB" sz="1200" dirty="0" smtClean="0">
                <a:cs typeface="Segoe UI" panose="020B0502040204020203" pitchFamily="34" charset="0"/>
              </a:rPr>
              <a:t>economic education </a:t>
            </a:r>
            <a:r>
              <a:rPr lang="en-GB" sz="1200" dirty="0">
                <a:cs typeface="Segoe UI" panose="020B0502040204020203" pitchFamily="34" charset="0"/>
              </a:rPr>
              <a:t>(</a:t>
            </a:r>
            <a:r>
              <a:rPr lang="en-GB" sz="1200" dirty="0" smtClean="0">
                <a:cs typeface="Segoe UI" panose="020B0502040204020203" pitchFamily="34" charset="0"/>
              </a:rPr>
              <a:t>PSHEE) </a:t>
            </a:r>
            <a:r>
              <a:rPr lang="en-GB" sz="1200" dirty="0">
                <a:cs typeface="Segoe UI" panose="020B0502040204020203" pitchFamily="34" charset="0"/>
              </a:rPr>
              <a:t>is an important and necessary part of all pupils’ education. The topics and subject </a:t>
            </a:r>
            <a:r>
              <a:rPr lang="en-GB" sz="1200" dirty="0" smtClean="0">
                <a:cs typeface="Segoe UI" panose="020B0502040204020203" pitchFamily="34" charset="0"/>
              </a:rPr>
              <a:t>information for an statutory content has </a:t>
            </a:r>
            <a:r>
              <a:rPr lang="en-GB" sz="1200" dirty="0">
                <a:cs typeface="Segoe UI" panose="020B0502040204020203" pitchFamily="34" charset="0"/>
              </a:rPr>
              <a:t>been mapped across </a:t>
            </a:r>
            <a:r>
              <a:rPr lang="en-GB" sz="1200" dirty="0" smtClean="0">
                <a:cs typeface="Segoe UI" panose="020B0502040204020203" pitchFamily="34" charset="0"/>
              </a:rPr>
              <a:t>the school curriculum, particularly the school’s Curriculum Enrichment Days and </a:t>
            </a:r>
            <a:r>
              <a:rPr lang="en-GB" sz="1200" dirty="0">
                <a:cs typeface="Segoe UI" panose="020B0502040204020203" pitchFamily="34" charset="0"/>
              </a:rPr>
              <a:t>this mapping can be found on the curriculum area of the school website. </a:t>
            </a:r>
          </a:p>
          <a:p>
            <a:endParaRPr lang="en-GB" sz="1200" b="0" i="0" dirty="0">
              <a:effectLst/>
              <a:cs typeface="Segoe UI" panose="020B0502040204020203" pitchFamily="34" charset="0"/>
            </a:endParaRPr>
          </a:p>
          <a:p>
            <a:endParaRPr lang="en-GB" sz="1200" b="0" i="0" dirty="0" smtClean="0">
              <a:effectLst/>
              <a:cs typeface="Segoe UI" panose="020B0502040204020203" pitchFamily="34" charset="0"/>
            </a:endParaRPr>
          </a:p>
          <a:p>
            <a:endParaRPr lang="en-GB" sz="1200" dirty="0" smtClean="0">
              <a:cs typeface="Segoe UI" panose="020B0502040204020203" pitchFamily="34" charset="0"/>
            </a:endParaRPr>
          </a:p>
        </p:txBody>
      </p:sp>
      <p:sp>
        <p:nvSpPr>
          <p:cNvPr id="8" name="TextBox 7"/>
          <p:cNvSpPr txBox="1"/>
          <p:nvPr/>
        </p:nvSpPr>
        <p:spPr>
          <a:xfrm>
            <a:off x="381114" y="2355419"/>
            <a:ext cx="2533066" cy="369332"/>
          </a:xfrm>
          <a:prstGeom prst="rect">
            <a:avLst/>
          </a:prstGeom>
          <a:noFill/>
        </p:spPr>
        <p:txBody>
          <a:bodyPr wrap="none" rtlCol="0">
            <a:spAutoFit/>
          </a:bodyPr>
          <a:lstStyle/>
          <a:p>
            <a:r>
              <a:rPr lang="en-GB" i="1" dirty="0" smtClean="0"/>
              <a:t>Cross-Curricular Learning</a:t>
            </a:r>
            <a:endParaRPr lang="en-GB" i="1" dirty="0"/>
          </a:p>
        </p:txBody>
      </p:sp>
    </p:spTree>
    <p:extLst>
      <p:ext uri="{BB962C8B-B14F-4D97-AF65-F5344CB8AC3E}">
        <p14:creationId xmlns:p14="http://schemas.microsoft.com/office/powerpoint/2010/main" val="357955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sp>
        <p:nvSpPr>
          <p:cNvPr id="6" name="TextBox 5"/>
          <p:cNvSpPr txBox="1"/>
          <p:nvPr/>
        </p:nvSpPr>
        <p:spPr>
          <a:xfrm>
            <a:off x="932004" y="1786593"/>
            <a:ext cx="5058309" cy="461665"/>
          </a:xfrm>
          <a:prstGeom prst="rect">
            <a:avLst/>
          </a:prstGeom>
          <a:noFill/>
        </p:spPr>
        <p:txBody>
          <a:bodyPr wrap="none" rtlCol="0">
            <a:spAutoFit/>
          </a:bodyPr>
          <a:lstStyle/>
          <a:p>
            <a:pPr algn="ctr"/>
            <a:r>
              <a:rPr lang="en-GB" sz="2400" u="sng" dirty="0" smtClean="0"/>
              <a:t>St Joseph’s Curriculum Implementation</a:t>
            </a:r>
            <a:endParaRPr lang="en-GB" sz="2400" u="sng" dirty="0"/>
          </a:p>
        </p:txBody>
      </p:sp>
      <p:sp>
        <p:nvSpPr>
          <p:cNvPr id="7" name="Rectangle 6"/>
          <p:cNvSpPr/>
          <p:nvPr/>
        </p:nvSpPr>
        <p:spPr>
          <a:xfrm>
            <a:off x="381114" y="2724751"/>
            <a:ext cx="6160073" cy="5632311"/>
          </a:xfrm>
          <a:prstGeom prst="rect">
            <a:avLst/>
          </a:prstGeom>
        </p:spPr>
        <p:txBody>
          <a:bodyPr wrap="square">
            <a:spAutoFit/>
          </a:bodyPr>
          <a:lstStyle/>
          <a:p>
            <a:r>
              <a:rPr lang="en-GB" sz="1200" dirty="0" smtClean="0"/>
              <a:t>Young </a:t>
            </a:r>
            <a:r>
              <a:rPr lang="en-GB" sz="1200" dirty="0"/>
              <a:t>people are subject to many pressures and influences today relating to moral and social issues often presented to them in magazines and newspapers, through social media, the internet and of course television</a:t>
            </a:r>
            <a:r>
              <a:rPr lang="en-GB" sz="1200" dirty="0" smtClean="0"/>
              <a:t>.  </a:t>
            </a:r>
          </a:p>
          <a:p>
            <a:endParaRPr lang="en-GB" sz="1200" dirty="0"/>
          </a:p>
          <a:p>
            <a:r>
              <a:rPr lang="en-GB" sz="1200" dirty="0"/>
              <a:t>Schools have a responsibility to prepare our young people for the challenges of growing up with a real understanding of the rights and responsibilities that accompany individual freedom and choice</a:t>
            </a:r>
            <a:r>
              <a:rPr lang="en-GB" sz="1200" dirty="0" smtClean="0"/>
              <a:t>.</a:t>
            </a:r>
          </a:p>
          <a:p>
            <a:endParaRPr lang="en-GB" sz="1200" dirty="0"/>
          </a:p>
          <a:p>
            <a:r>
              <a:rPr lang="en-GB" sz="1200" dirty="0"/>
              <a:t>We are bound by the government’s requirement to teach Citizenship, Personal, Social, Health and Economic </a:t>
            </a:r>
            <a:r>
              <a:rPr lang="en-GB" sz="1200" dirty="0" smtClean="0"/>
              <a:t>Education (PSHEE). </a:t>
            </a:r>
            <a:r>
              <a:rPr lang="en-GB" sz="1200" dirty="0"/>
              <a:t>As a Catholic school, we </a:t>
            </a:r>
            <a:r>
              <a:rPr lang="en-GB" sz="1200" dirty="0" smtClean="0"/>
              <a:t>always </a:t>
            </a:r>
            <a:r>
              <a:rPr lang="en-GB" sz="1200" dirty="0"/>
              <a:t>endeavour to set these moral and social issues in the context of the teachings of Jesus Christ and the vision of the Catholic Church. </a:t>
            </a:r>
            <a:r>
              <a:rPr lang="en-GB" sz="1200" dirty="0" smtClean="0"/>
              <a:t>As </a:t>
            </a:r>
            <a:r>
              <a:rPr lang="en-GB" sz="1200" dirty="0"/>
              <a:t>a school, we have </a:t>
            </a:r>
            <a:r>
              <a:rPr lang="en-GB" sz="1200" dirty="0" smtClean="0"/>
              <a:t>approach </a:t>
            </a:r>
            <a:r>
              <a:rPr lang="en-GB" sz="1200" dirty="0"/>
              <a:t>these topics on a series of Curriculum Enrichment Days, on which every student will be off timetable and taking part in a carousel of activities</a:t>
            </a:r>
            <a:r>
              <a:rPr lang="en-GB" sz="1200" dirty="0" smtClean="0"/>
              <a:t>. These Curriculum Enrichment days are designed to en</a:t>
            </a:r>
            <a:r>
              <a:rPr lang="en-GB" sz="1200" dirty="0" smtClean="0">
                <a:cs typeface="Segoe UI" panose="020B0502040204020203" pitchFamily="34" charset="0"/>
              </a:rPr>
              <a:t>hance </a:t>
            </a:r>
            <a:r>
              <a:rPr lang="en-GB" sz="1200" dirty="0">
                <a:cs typeface="Segoe UI" panose="020B0502040204020203" pitchFamily="34" charset="0"/>
              </a:rPr>
              <a:t>and enrich our student curriculum </a:t>
            </a:r>
            <a:r>
              <a:rPr lang="en-GB" sz="1200" dirty="0" smtClean="0">
                <a:cs typeface="Segoe UI" panose="020B0502040204020203" pitchFamily="34" charset="0"/>
              </a:rPr>
              <a:t>and provide opportunities for students to </a:t>
            </a:r>
            <a:r>
              <a:rPr lang="en-GB" sz="1200" dirty="0" smtClean="0"/>
              <a:t>build </a:t>
            </a:r>
            <a:r>
              <a:rPr lang="en-GB" sz="1200" dirty="0"/>
              <a:t>key skills such as leadership, communication and teamwork as well as contribute to developing students’ </a:t>
            </a:r>
            <a:r>
              <a:rPr lang="en-GB" sz="1200" dirty="0" smtClean="0"/>
              <a:t>character through the RSE, Citizenship and PSHEE curriculum. CEIAG is also central to the activities that are taught on these days. </a:t>
            </a:r>
            <a:endParaRPr lang="en-GB" sz="1200" dirty="0">
              <a:cs typeface="Segoe UI" panose="020B0502040204020203" pitchFamily="34" charset="0"/>
            </a:endParaRPr>
          </a:p>
          <a:p>
            <a:endParaRPr lang="en-GB" sz="1200" dirty="0"/>
          </a:p>
          <a:p>
            <a:r>
              <a:rPr lang="en-GB" sz="1200" dirty="0"/>
              <a:t>The themes, the schemes of work, and the teaching and learning materials have been developed in line with our PSHEE and Relationships and Sex Education policies. Staff </a:t>
            </a:r>
            <a:r>
              <a:rPr lang="en-GB" sz="1200" dirty="0" smtClean="0"/>
              <a:t>work </a:t>
            </a:r>
            <a:r>
              <a:rPr lang="en-GB" sz="1200" dirty="0"/>
              <a:t>together to deliver moral and social messages in the context that we are all made in the ‘image and likeness of God’, and that we are all unique and precious in God’s eyes.</a:t>
            </a:r>
          </a:p>
          <a:p>
            <a:endParaRPr lang="en-GB" sz="1200" dirty="0" smtClean="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i="1" dirty="0" smtClean="0">
              <a:cs typeface="Segoe UI" panose="020B0502040204020203" pitchFamily="34" charset="0"/>
            </a:endParaRPr>
          </a:p>
        </p:txBody>
      </p:sp>
      <p:sp>
        <p:nvSpPr>
          <p:cNvPr id="8" name="TextBox 7"/>
          <p:cNvSpPr txBox="1"/>
          <p:nvPr/>
        </p:nvSpPr>
        <p:spPr>
          <a:xfrm>
            <a:off x="381114" y="2355419"/>
            <a:ext cx="2823850" cy="369332"/>
          </a:xfrm>
          <a:prstGeom prst="rect">
            <a:avLst/>
          </a:prstGeom>
          <a:noFill/>
        </p:spPr>
        <p:txBody>
          <a:bodyPr wrap="none" rtlCol="0">
            <a:spAutoFit/>
          </a:bodyPr>
          <a:lstStyle/>
          <a:p>
            <a:r>
              <a:rPr lang="en-GB" i="1" dirty="0" smtClean="0"/>
              <a:t>Curriculum Enrichment Days</a:t>
            </a:r>
            <a:endParaRPr lang="en-GB" i="1" dirty="0"/>
          </a:p>
        </p:txBody>
      </p:sp>
      <p:sp>
        <p:nvSpPr>
          <p:cNvPr id="9" name="TextBox 8"/>
          <p:cNvSpPr txBox="1"/>
          <p:nvPr/>
        </p:nvSpPr>
        <p:spPr>
          <a:xfrm>
            <a:off x="381114" y="9449299"/>
            <a:ext cx="6160074" cy="1754326"/>
          </a:xfrm>
          <a:prstGeom prst="rect">
            <a:avLst/>
          </a:prstGeom>
          <a:noFill/>
        </p:spPr>
        <p:txBody>
          <a:bodyPr wrap="square" rtlCol="0">
            <a:spAutoFit/>
          </a:bodyPr>
          <a:lstStyle/>
          <a:p>
            <a:r>
              <a:rPr lang="en-GB" sz="1200" i="1" dirty="0">
                <a:cs typeface="Segoe UI" panose="020B0502040204020203" pitchFamily="34" charset="0"/>
              </a:rPr>
              <a:t>Benefits for Students</a:t>
            </a:r>
          </a:p>
          <a:p>
            <a:r>
              <a:rPr lang="en-GB" sz="1200" dirty="0" smtClean="0">
                <a:cs typeface="Segoe UI" panose="020B0502040204020203" pitchFamily="34" charset="0"/>
              </a:rPr>
              <a:t>Students feedback from Curriculum Enrichment Days is always positive and demonstrates the importance and impact that these days have on the students’ wellbeing and personal development. Students appreciate the opportunity to discuss and explore a range of topics beyond a typical curriculum day in school. </a:t>
            </a:r>
            <a:endParaRPr lang="en-GB" sz="1200" dirty="0">
              <a:cs typeface="Segoe UI" panose="020B0502040204020203" pitchFamily="34" charset="0"/>
            </a:endParaRPr>
          </a:p>
          <a:p>
            <a:r>
              <a:rPr lang="en-GB" sz="1200" dirty="0" smtClean="0">
                <a:cs typeface="Segoe UI" panose="020B0502040204020203" pitchFamily="34" charset="0"/>
              </a:rPr>
              <a:t> </a:t>
            </a:r>
            <a:endParaRPr lang="en-GB" sz="1200" dirty="0">
              <a:cs typeface="Segoe UI" panose="020B0502040204020203" pitchFamily="34" charset="0"/>
            </a:endParaRPr>
          </a:p>
          <a:p>
            <a:endParaRPr lang="en-GB" sz="1200" dirty="0">
              <a:cs typeface="Segoe UI" panose="020B0502040204020203" pitchFamily="34" charset="0"/>
            </a:endParaRPr>
          </a:p>
          <a:p>
            <a:r>
              <a:rPr lang="en-GB" sz="1200" dirty="0">
                <a:cs typeface="Segoe UI" panose="020B0502040204020203" pitchFamily="34" charset="0"/>
              </a:rPr>
              <a:t> </a:t>
            </a:r>
            <a:endParaRPr lang="en-GB" sz="1200" dirty="0">
              <a:cs typeface="Segoe UI" panose="020B0502040204020203" pitchFamily="34" charset="0"/>
            </a:endParaRPr>
          </a:p>
          <a:p>
            <a:endParaRPr lang="en-GB" sz="1200" dirty="0">
              <a:cs typeface="Segoe UI" panose="020B0502040204020203" pitchFamily="34" charset="0"/>
            </a:endParaRPr>
          </a:p>
        </p:txBody>
      </p:sp>
      <p:pic>
        <p:nvPicPr>
          <p:cNvPr id="10" name="Picture 9"/>
          <p:cNvPicPr>
            <a:picLocks noChangeAspect="1"/>
          </p:cNvPicPr>
          <p:nvPr/>
        </p:nvPicPr>
        <p:blipFill>
          <a:blip r:embed="rId2"/>
          <a:stretch>
            <a:fillRect/>
          </a:stretch>
        </p:blipFill>
        <p:spPr>
          <a:xfrm>
            <a:off x="397315" y="6878256"/>
            <a:ext cx="6143872" cy="2524125"/>
          </a:xfrm>
          <a:prstGeom prst="rect">
            <a:avLst/>
          </a:prstGeom>
        </p:spPr>
      </p:pic>
    </p:spTree>
    <p:extLst>
      <p:ext uri="{BB962C8B-B14F-4D97-AF65-F5344CB8AC3E}">
        <p14:creationId xmlns:p14="http://schemas.microsoft.com/office/powerpoint/2010/main" val="101456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Cross-Curricular Learning</a:t>
            </a:r>
            <a:endParaRPr lang="en-GB" sz="1600" dirty="0"/>
          </a:p>
        </p:txBody>
      </p:sp>
      <p:sp>
        <p:nvSpPr>
          <p:cNvPr id="6" name="TextBox 5"/>
          <p:cNvSpPr txBox="1"/>
          <p:nvPr/>
        </p:nvSpPr>
        <p:spPr>
          <a:xfrm>
            <a:off x="932004" y="1786593"/>
            <a:ext cx="5058309" cy="461665"/>
          </a:xfrm>
          <a:prstGeom prst="rect">
            <a:avLst/>
          </a:prstGeom>
          <a:noFill/>
        </p:spPr>
        <p:txBody>
          <a:bodyPr wrap="none" rtlCol="0">
            <a:spAutoFit/>
          </a:bodyPr>
          <a:lstStyle/>
          <a:p>
            <a:pPr algn="ctr"/>
            <a:r>
              <a:rPr lang="en-GB" sz="2400" u="sng" dirty="0" smtClean="0"/>
              <a:t>St Joseph’s Curriculum Implementation</a:t>
            </a:r>
            <a:endParaRPr lang="en-GB" sz="2400" u="sng" dirty="0"/>
          </a:p>
        </p:txBody>
      </p:sp>
      <p:sp>
        <p:nvSpPr>
          <p:cNvPr id="7" name="Rectangle 6"/>
          <p:cNvSpPr/>
          <p:nvPr/>
        </p:nvSpPr>
        <p:spPr>
          <a:xfrm>
            <a:off x="381114" y="2724751"/>
            <a:ext cx="6160073" cy="4524315"/>
          </a:xfrm>
          <a:prstGeom prst="rect">
            <a:avLst/>
          </a:prstGeom>
        </p:spPr>
        <p:txBody>
          <a:bodyPr wrap="square">
            <a:spAutoFit/>
          </a:bodyPr>
          <a:lstStyle/>
          <a:p>
            <a:r>
              <a:rPr lang="en-GB" sz="1200" dirty="0" smtClean="0">
                <a:cs typeface="Segoe UI" panose="020B0502040204020203" pitchFamily="34" charset="0"/>
              </a:rPr>
              <a:t>A long-term </a:t>
            </a:r>
            <a:r>
              <a:rPr lang="en-GB" sz="1200" dirty="0">
                <a:cs typeface="Segoe UI" panose="020B0502040204020203" pitchFamily="34" charset="0"/>
              </a:rPr>
              <a:t>curriculum </a:t>
            </a:r>
            <a:r>
              <a:rPr lang="en-GB" sz="1200" dirty="0" smtClean="0">
                <a:cs typeface="Segoe UI" panose="020B0502040204020203" pitchFamily="34" charset="0"/>
              </a:rPr>
              <a:t>aspiration to support the implementation of our curriculum intent is to </a:t>
            </a:r>
            <a:r>
              <a:rPr lang="en-GB" sz="1200" dirty="0">
                <a:cs typeface="Segoe UI" panose="020B0502040204020203" pitchFamily="34" charset="0"/>
              </a:rPr>
              <a:t>provide </a:t>
            </a:r>
            <a:r>
              <a:rPr lang="en-GB" sz="1200" dirty="0" smtClean="0">
                <a:cs typeface="Segoe UI" panose="020B0502040204020203" pitchFamily="34" charset="0"/>
              </a:rPr>
              <a:t>staff and students </a:t>
            </a:r>
            <a:r>
              <a:rPr lang="en-GB" sz="1200" dirty="0">
                <a:cs typeface="Segoe UI" panose="020B0502040204020203" pitchFamily="34" charset="0"/>
              </a:rPr>
              <a:t>with the skills and experience to cover a range of cross-curricular skills and content in their daily teaching practice </a:t>
            </a:r>
            <a:r>
              <a:rPr lang="en-GB" sz="1200" dirty="0" smtClean="0">
                <a:cs typeface="Segoe UI" panose="020B0502040204020203" pitchFamily="34" charset="0"/>
              </a:rPr>
              <a:t>as is common practice with Literacy, SMSC and other wider curriculum areas. </a:t>
            </a:r>
          </a:p>
          <a:p>
            <a:endParaRPr lang="en-GB" sz="1200" dirty="0">
              <a:cs typeface="Segoe UI" panose="020B0502040204020203" pitchFamily="34" charset="0"/>
            </a:endParaRPr>
          </a:p>
          <a:p>
            <a:r>
              <a:rPr lang="en-GB" sz="1200" dirty="0" smtClean="0">
                <a:cs typeface="Segoe UI" panose="020B0502040204020203" pitchFamily="34" charset="0"/>
              </a:rPr>
              <a:t>As we build these skills and expertise, and </a:t>
            </a:r>
            <a:r>
              <a:rPr lang="en-GB" sz="1200" dirty="0">
                <a:cs typeface="Segoe UI" panose="020B0502040204020203" pitchFamily="34" charset="0"/>
              </a:rPr>
              <a:t>as part of our commitment to developing our students and providing them with a deep and enriching </a:t>
            </a:r>
            <a:r>
              <a:rPr lang="en-GB" sz="1200" dirty="0" smtClean="0">
                <a:cs typeface="Segoe UI" panose="020B0502040204020203" pitchFamily="34" charset="0"/>
              </a:rPr>
              <a:t>curriculum, we have developed three Lifelong learning days. These </a:t>
            </a:r>
            <a:r>
              <a:rPr lang="en-GB" sz="1200" dirty="0">
                <a:cs typeface="Segoe UI" panose="020B0502040204020203" pitchFamily="34" charset="0"/>
              </a:rPr>
              <a:t>days </a:t>
            </a:r>
            <a:r>
              <a:rPr lang="en-GB" sz="1200" dirty="0" smtClean="0">
                <a:cs typeface="Segoe UI" panose="020B0502040204020203" pitchFamily="34" charset="0"/>
              </a:rPr>
              <a:t>support </a:t>
            </a:r>
            <a:r>
              <a:rPr lang="en-GB" sz="1200" dirty="0">
                <a:cs typeface="Segoe UI" panose="020B0502040204020203" pitchFamily="34" charset="0"/>
              </a:rPr>
              <a:t>our young people to “dream the impossible and achieve beyond their wildest imagination”.</a:t>
            </a:r>
          </a:p>
          <a:p>
            <a:endParaRPr lang="en-GB" sz="1200" dirty="0" smtClean="0">
              <a:cs typeface="Segoe UI" panose="020B0502040204020203" pitchFamily="34" charset="0"/>
            </a:endParaRPr>
          </a:p>
          <a:p>
            <a:r>
              <a:rPr lang="en-GB" sz="1200" dirty="0" smtClean="0">
                <a:cs typeface="Segoe UI" panose="020B0502040204020203" pitchFamily="34" charset="0"/>
              </a:rPr>
              <a:t>The </a:t>
            </a:r>
            <a:r>
              <a:rPr lang="en-GB" sz="1200" dirty="0">
                <a:cs typeface="Segoe UI" panose="020B0502040204020203" pitchFamily="34" charset="0"/>
              </a:rPr>
              <a:t>Lifelong learning days are three calendared days to boost the independent learning skills of our students, develop their resilience, love of learning and understanding of themselves. It </a:t>
            </a:r>
            <a:r>
              <a:rPr lang="en-GB" sz="1200" dirty="0" smtClean="0">
                <a:cs typeface="Segoe UI" panose="020B0502040204020203" pitchFamily="34" charset="0"/>
              </a:rPr>
              <a:t>also offers our students a </a:t>
            </a:r>
            <a:r>
              <a:rPr lang="en-GB" sz="1200" dirty="0">
                <a:cs typeface="Segoe UI" panose="020B0502040204020203" pitchFamily="34" charset="0"/>
              </a:rPr>
              <a:t>variety of learning experiences beyond their curriculum subjects. </a:t>
            </a:r>
          </a:p>
          <a:p>
            <a:endParaRPr lang="en-GB" sz="1200" dirty="0" smtClean="0">
              <a:cs typeface="Segoe UI" panose="020B0502040204020203" pitchFamily="34" charset="0"/>
            </a:endParaRPr>
          </a:p>
          <a:p>
            <a:r>
              <a:rPr lang="en-GB" sz="1200" dirty="0" smtClean="0">
                <a:cs typeface="Segoe UI" panose="020B0502040204020203" pitchFamily="34" charset="0"/>
              </a:rPr>
              <a:t>The </a:t>
            </a:r>
            <a:r>
              <a:rPr lang="en-GB" sz="1200" dirty="0">
                <a:cs typeface="Segoe UI" panose="020B0502040204020203" pitchFamily="34" charset="0"/>
              </a:rPr>
              <a:t>students </a:t>
            </a:r>
            <a:r>
              <a:rPr lang="en-GB" sz="1200" dirty="0" smtClean="0">
                <a:cs typeface="Segoe UI" panose="020B0502040204020203" pitchFamily="34" charset="0"/>
              </a:rPr>
              <a:t>cover </a:t>
            </a:r>
            <a:r>
              <a:rPr lang="en-GB" sz="1200" dirty="0">
                <a:cs typeface="Segoe UI" panose="020B0502040204020203" pitchFamily="34" charset="0"/>
              </a:rPr>
              <a:t>a range of different topics to gain a range of learning skills across the day and begin to see the cross-curricular links in their curriculum and the skills that they can transfer between subjects. They can learn about resilience, motivation, independent learning and much more</a:t>
            </a:r>
            <a:r>
              <a:rPr lang="en-GB" sz="1200" dirty="0" smtClean="0">
                <a:cs typeface="Segoe UI" panose="020B0502040204020203" pitchFamily="34" charset="0"/>
              </a:rPr>
              <a:t>!</a:t>
            </a:r>
          </a:p>
          <a:p>
            <a:endParaRPr lang="en-GB" sz="1200" dirty="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smtClean="0">
              <a:cs typeface="Segoe UI" panose="020B0502040204020203" pitchFamily="34" charset="0"/>
            </a:endParaRPr>
          </a:p>
          <a:p>
            <a:endParaRPr lang="en-GB" sz="1200" dirty="0">
              <a:cs typeface="Segoe UI" panose="020B0502040204020203" pitchFamily="34" charset="0"/>
            </a:endParaRPr>
          </a:p>
          <a:p>
            <a:endParaRPr lang="en-GB" sz="1200" dirty="0" smtClean="0">
              <a:cs typeface="Segoe UI" panose="020B0502040204020203" pitchFamily="34" charset="0"/>
            </a:endParaRPr>
          </a:p>
        </p:txBody>
      </p:sp>
      <p:sp>
        <p:nvSpPr>
          <p:cNvPr id="8" name="TextBox 7"/>
          <p:cNvSpPr txBox="1"/>
          <p:nvPr/>
        </p:nvSpPr>
        <p:spPr>
          <a:xfrm>
            <a:off x="381114" y="2355419"/>
            <a:ext cx="2533066" cy="369332"/>
          </a:xfrm>
          <a:prstGeom prst="rect">
            <a:avLst/>
          </a:prstGeom>
          <a:noFill/>
        </p:spPr>
        <p:txBody>
          <a:bodyPr wrap="none" rtlCol="0">
            <a:spAutoFit/>
          </a:bodyPr>
          <a:lstStyle/>
          <a:p>
            <a:r>
              <a:rPr lang="en-GB" i="1" dirty="0" smtClean="0"/>
              <a:t>Cross-Curricular Learning</a:t>
            </a:r>
            <a:endParaRPr lang="en-GB" i="1" dirty="0"/>
          </a:p>
        </p:txBody>
      </p:sp>
      <p:sp>
        <p:nvSpPr>
          <p:cNvPr id="9" name="TextBox 8"/>
          <p:cNvSpPr txBox="1"/>
          <p:nvPr/>
        </p:nvSpPr>
        <p:spPr>
          <a:xfrm>
            <a:off x="381114" y="8808558"/>
            <a:ext cx="6160074" cy="2492990"/>
          </a:xfrm>
          <a:prstGeom prst="rect">
            <a:avLst/>
          </a:prstGeom>
          <a:noFill/>
        </p:spPr>
        <p:txBody>
          <a:bodyPr wrap="square" rtlCol="0">
            <a:spAutoFit/>
          </a:bodyPr>
          <a:lstStyle/>
          <a:p>
            <a:r>
              <a:rPr lang="en-GB" sz="1200" i="1" dirty="0">
                <a:cs typeface="Segoe UI" panose="020B0502040204020203" pitchFamily="34" charset="0"/>
              </a:rPr>
              <a:t>Benefits for Students</a:t>
            </a:r>
          </a:p>
          <a:p>
            <a:r>
              <a:rPr lang="en-GB" sz="1200" dirty="0" smtClean="0">
                <a:cs typeface="Segoe UI" panose="020B0502040204020203" pitchFamily="34" charset="0"/>
              </a:rPr>
              <a:t>Feedback from students on the Lifelong Learning Days has demonstrated their impact</a:t>
            </a:r>
            <a:r>
              <a:rPr lang="en-GB" sz="1200" dirty="0">
                <a:cs typeface="Segoe UI" panose="020B0502040204020203" pitchFamily="34" charset="0"/>
              </a:rPr>
              <a:t>. 73% of students felt that their understanding of transferrable and cross-curricular </a:t>
            </a:r>
            <a:r>
              <a:rPr lang="en-GB" sz="1200" dirty="0" smtClean="0">
                <a:cs typeface="Segoe UI" panose="020B0502040204020203" pitchFamily="34" charset="0"/>
              </a:rPr>
              <a:t>has </a:t>
            </a:r>
            <a:r>
              <a:rPr lang="en-GB" sz="1200" dirty="0">
                <a:cs typeface="Segoe UI" panose="020B0502040204020203" pitchFamily="34" charset="0"/>
              </a:rPr>
              <a:t>improved as a result of engaging in the day. The same proportion of students understood what a lifelong learner is and why this is important, being able to recognise where within their curriculum transferrable skills and content are found and where their skills could be applied. </a:t>
            </a:r>
            <a:endParaRPr lang="en-GB" sz="1200" dirty="0" smtClean="0">
              <a:cs typeface="Segoe UI" panose="020B0502040204020203" pitchFamily="34" charset="0"/>
            </a:endParaRPr>
          </a:p>
          <a:p>
            <a:endParaRPr lang="en-GB" sz="1200" dirty="0">
              <a:cs typeface="Segoe UI" panose="020B0502040204020203" pitchFamily="34" charset="0"/>
            </a:endParaRPr>
          </a:p>
          <a:p>
            <a:r>
              <a:rPr lang="en-GB" sz="1200" dirty="0">
                <a:cs typeface="Segoe UI" panose="020B0502040204020203" pitchFamily="34" charset="0"/>
              </a:rPr>
              <a:t>The following two pages provide an overview of the Lifelong Learning Days from 2020/21 and 2021/22. </a:t>
            </a:r>
          </a:p>
          <a:p>
            <a:r>
              <a:rPr lang="en-GB" sz="1200" dirty="0" smtClean="0">
                <a:cs typeface="Segoe UI" panose="020B0502040204020203" pitchFamily="34" charset="0"/>
              </a:rPr>
              <a:t> </a:t>
            </a:r>
            <a:endParaRPr lang="en-GB" sz="1200" dirty="0">
              <a:cs typeface="Segoe UI" panose="020B0502040204020203" pitchFamily="34" charset="0"/>
            </a:endParaRPr>
          </a:p>
          <a:p>
            <a:endParaRPr lang="en-GB" sz="1200" dirty="0">
              <a:cs typeface="Segoe UI" panose="020B0502040204020203" pitchFamily="34" charset="0"/>
            </a:endParaRPr>
          </a:p>
          <a:p>
            <a:r>
              <a:rPr lang="en-GB" sz="1200" dirty="0">
                <a:cs typeface="Segoe UI" panose="020B0502040204020203" pitchFamily="34" charset="0"/>
              </a:rPr>
              <a:t> </a:t>
            </a:r>
            <a:endParaRPr lang="en-GB" sz="1200" dirty="0">
              <a:cs typeface="Segoe UI" panose="020B0502040204020203" pitchFamily="34" charset="0"/>
            </a:endParaRPr>
          </a:p>
          <a:p>
            <a:endParaRPr lang="en-GB" sz="1200" dirty="0">
              <a:cs typeface="Segoe UI" panose="020B0502040204020203" pitchFamily="34" charset="0"/>
            </a:endParaRPr>
          </a:p>
        </p:txBody>
      </p:sp>
      <p:pic>
        <p:nvPicPr>
          <p:cNvPr id="2" name="Picture 1"/>
          <p:cNvPicPr>
            <a:picLocks noChangeAspect="1"/>
          </p:cNvPicPr>
          <p:nvPr/>
        </p:nvPicPr>
        <p:blipFill rotWithShape="1">
          <a:blip r:embed="rId2"/>
          <a:srcRect l="5075" t="16282" r="5933" b="17017"/>
          <a:stretch/>
        </p:blipFill>
        <p:spPr>
          <a:xfrm>
            <a:off x="445738" y="6193528"/>
            <a:ext cx="6052089" cy="2573079"/>
          </a:xfrm>
          <a:prstGeom prst="rect">
            <a:avLst/>
          </a:prstGeom>
        </p:spPr>
      </p:pic>
    </p:spTree>
    <p:extLst>
      <p:ext uri="{BB962C8B-B14F-4D97-AF65-F5344CB8AC3E}">
        <p14:creationId xmlns:p14="http://schemas.microsoft.com/office/powerpoint/2010/main" val="307389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8588" y="1810360"/>
            <a:ext cx="987158" cy="1101611"/>
          </a:xfrm>
          <a:prstGeom prst="rect">
            <a:avLst/>
          </a:prstGeom>
        </p:spPr>
      </p:pic>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Lifelong Learning Days 2020</a:t>
            </a:r>
            <a:endParaRPr lang="en-GB" sz="1600" dirty="0"/>
          </a:p>
        </p:txBody>
      </p:sp>
      <p:sp>
        <p:nvSpPr>
          <p:cNvPr id="3" name="Rectangle 2"/>
          <p:cNvSpPr/>
          <p:nvPr/>
        </p:nvSpPr>
        <p:spPr>
          <a:xfrm>
            <a:off x="381115" y="3067175"/>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Past” Lifelong Learning Day</a:t>
            </a:r>
            <a:endParaRPr lang="en-GB" sz="1600" dirty="0"/>
          </a:p>
        </p:txBody>
      </p:sp>
      <p:sp>
        <p:nvSpPr>
          <p:cNvPr id="34" name="Rectangle 33"/>
          <p:cNvSpPr/>
          <p:nvPr/>
        </p:nvSpPr>
        <p:spPr>
          <a:xfrm>
            <a:off x="342254" y="1734799"/>
            <a:ext cx="5324255" cy="1277273"/>
          </a:xfrm>
          <a:prstGeom prst="rect">
            <a:avLst/>
          </a:prstGeom>
        </p:spPr>
        <p:txBody>
          <a:bodyPr wrap="square">
            <a:spAutoFit/>
          </a:bodyPr>
          <a:lstStyle/>
          <a:p>
            <a:r>
              <a:rPr lang="en-GB" sz="1100" dirty="0">
                <a:cs typeface="Segoe UI" panose="020B0502040204020203" pitchFamily="34" charset="0"/>
              </a:rPr>
              <a:t>Our Mission Statement states that Jesus Christ is our role model. Our curriculum is characterised by Academic Excellence and aims to allow our students to achieve their full potential and prepare them for the world of work and life beyond school.  </a:t>
            </a:r>
            <a:r>
              <a:rPr lang="en-GB" sz="1100" dirty="0"/>
              <a:t>St Joseph’s bases its curriculum on the principle that all pupils should have access to a broad, balanced, relevant and enriching curriculum, irrespective of their personal aptitudes and abilities. The school seeks to ensure equality of opportunity within the curriculum for all pupils within the confines of the available resources – financial and structural.</a:t>
            </a:r>
          </a:p>
        </p:txBody>
      </p:sp>
      <p:graphicFrame>
        <p:nvGraphicFramePr>
          <p:cNvPr id="2" name="Table 1"/>
          <p:cNvGraphicFramePr>
            <a:graphicFrameLocks noGrp="1"/>
          </p:cNvGraphicFramePr>
          <p:nvPr>
            <p:extLst/>
          </p:nvPr>
        </p:nvGraphicFramePr>
        <p:xfrm>
          <a:off x="390805" y="3319175"/>
          <a:ext cx="6150382" cy="2278380"/>
        </p:xfrm>
        <a:graphic>
          <a:graphicData uri="http://schemas.openxmlformats.org/drawingml/2006/table">
            <a:tbl>
              <a:tblPr firstRow="1" bandRow="1">
                <a:tableStyleId>{69CF1AB2-1976-4502-BF36-3FF5EA218861}</a:tableStyleId>
              </a:tblPr>
              <a:tblGrid>
                <a:gridCol w="1698345">
                  <a:extLst>
                    <a:ext uri="{9D8B030D-6E8A-4147-A177-3AD203B41FA5}">
                      <a16:colId xmlns:a16="http://schemas.microsoft.com/office/drawing/2014/main" xmlns="" val="20000"/>
                    </a:ext>
                  </a:extLst>
                </a:gridCol>
                <a:gridCol w="4452037">
                  <a:extLst>
                    <a:ext uri="{9D8B030D-6E8A-4147-A177-3AD203B41FA5}">
                      <a16:colId xmlns:a16="http://schemas.microsoft.com/office/drawing/2014/main" xmlns="" val="20001"/>
                    </a:ext>
                  </a:extLst>
                </a:gridCol>
              </a:tblGrid>
              <a:tr h="370840">
                <a:tc>
                  <a:txBody>
                    <a:bodyPr/>
                    <a:lstStyle/>
                    <a:p>
                      <a:pPr algn="l"/>
                      <a:r>
                        <a:rPr lang="en-GB" sz="1100" b="0" dirty="0" smtClean="0"/>
                        <a:t>My Local Area</a:t>
                      </a:r>
                    </a:p>
                    <a:p>
                      <a:pPr algn="l"/>
                      <a:r>
                        <a:rPr lang="en-GB" sz="1100" b="0" dirty="0" smtClean="0"/>
                        <a:t>“I’m a Geographer”</a:t>
                      </a:r>
                      <a:endParaRPr lang="en-GB" sz="1100" b="0" dirty="0"/>
                    </a:p>
                  </a:txBody>
                  <a:tcPr anchor="ctr"/>
                </a:tc>
                <a:tc>
                  <a:txBody>
                    <a:bodyPr/>
                    <a:lstStyle/>
                    <a:p>
                      <a:pPr algn="l"/>
                      <a:r>
                        <a:rPr lang="en-GB" sz="1050" b="0" dirty="0" smtClean="0">
                          <a:solidFill>
                            <a:schemeClr val="tx1"/>
                          </a:solidFill>
                        </a:rPr>
                        <a:t>Students learn about the local area and how this influences the dynamics of family life, careers.</a:t>
                      </a:r>
                      <a:r>
                        <a:rPr lang="en-GB" sz="1050" b="0" baseline="0" dirty="0" smtClean="0">
                          <a:solidFill>
                            <a:schemeClr val="tx1"/>
                          </a:solidFill>
                        </a:rPr>
                        <a:t> </a:t>
                      </a:r>
                      <a:r>
                        <a:rPr lang="en-GB" sz="1050" b="0" dirty="0" smtClean="0">
                          <a:solidFill>
                            <a:schemeClr val="tx1"/>
                          </a:solidFill>
                        </a:rPr>
                        <a:t>Cross-curricular: research, evaluating sources, map reading, interpreting</a:t>
                      </a:r>
                      <a:r>
                        <a:rPr lang="en-GB" sz="1050" b="0" baseline="0" dirty="0" smtClean="0">
                          <a:solidFill>
                            <a:schemeClr val="tx1"/>
                          </a:solidFill>
                        </a:rPr>
                        <a:t> graphs, </a:t>
                      </a:r>
                      <a:endParaRPr lang="en-GB" sz="1050" b="0" dirty="0" smtClean="0">
                        <a:solidFill>
                          <a:schemeClr val="tx1"/>
                        </a:solidFill>
                      </a:endParaRPr>
                    </a:p>
                  </a:txBody>
                  <a:tcPr anchor="ctr"/>
                </a:tc>
                <a:extLst>
                  <a:ext uri="{0D108BD9-81ED-4DB2-BD59-A6C34878D82A}">
                    <a16:rowId xmlns:a16="http://schemas.microsoft.com/office/drawing/2014/main" xmlns="" val="10000"/>
                  </a:ext>
                </a:extLst>
              </a:tr>
              <a:tr h="370840">
                <a:tc>
                  <a:txBody>
                    <a:bodyPr/>
                    <a:lstStyle/>
                    <a:p>
                      <a:r>
                        <a:rPr lang="en-GB" sz="1100" b="0" dirty="0" smtClean="0"/>
                        <a:t>My Local History</a:t>
                      </a:r>
                    </a:p>
                    <a:p>
                      <a:r>
                        <a:rPr lang="en-GB" sz="1100" b="0" dirty="0" smtClean="0"/>
                        <a:t>“I’m a Historian”</a:t>
                      </a:r>
                      <a:endParaRPr lang="en-GB" sz="1100" b="0" dirty="0"/>
                    </a:p>
                  </a:txBody>
                  <a:tcPr anchor="ctr"/>
                </a:tc>
                <a:tc>
                  <a:txBody>
                    <a:bodyPr/>
                    <a:lstStyle/>
                    <a:p>
                      <a:r>
                        <a:rPr lang="en-GB" sz="1050" b="0" dirty="0" smtClean="0"/>
                        <a:t>Exploring local history, how did people live,</a:t>
                      </a:r>
                      <a:r>
                        <a:rPr lang="en-GB" sz="1050" b="0" baseline="0" dirty="0" smtClean="0"/>
                        <a:t> how have times changed in the local area. </a:t>
                      </a:r>
                      <a:r>
                        <a:rPr lang="en-GB" sz="1050" b="0" dirty="0" smtClean="0"/>
                        <a:t>Cross-curricular: research, communication, teamwork</a:t>
                      </a:r>
                    </a:p>
                  </a:txBody>
                  <a:tcPr anchor="ctr"/>
                </a:tc>
                <a:extLst>
                  <a:ext uri="{0D108BD9-81ED-4DB2-BD59-A6C34878D82A}">
                    <a16:rowId xmlns:a16="http://schemas.microsoft.com/office/drawing/2014/main" xmlns="" val="10001"/>
                  </a:ext>
                </a:extLst>
              </a:tr>
              <a:tr h="370840">
                <a:tc>
                  <a:txBody>
                    <a:bodyPr/>
                    <a:lstStyle/>
                    <a:p>
                      <a:r>
                        <a:rPr lang="en-GB" sz="1100" b="0" dirty="0" smtClean="0"/>
                        <a:t>My Local</a:t>
                      </a:r>
                      <a:r>
                        <a:rPr lang="en-GB" sz="1100" b="0" baseline="0" dirty="0" smtClean="0"/>
                        <a:t> Culture</a:t>
                      </a:r>
                    </a:p>
                    <a:p>
                      <a:r>
                        <a:rPr lang="en-GB" sz="1100" b="0" baseline="0" dirty="0" smtClean="0"/>
                        <a:t>“I’m an Artist”  </a:t>
                      </a:r>
                      <a:endParaRPr lang="en-GB" sz="1100" b="0" dirty="0"/>
                    </a:p>
                  </a:txBody>
                  <a:tcPr anchor="ctr"/>
                </a:tc>
                <a:tc>
                  <a:txBody>
                    <a:bodyPr/>
                    <a:lstStyle/>
                    <a:p>
                      <a:r>
                        <a:rPr lang="en-GB" sz="1050" b="0" dirty="0" smtClean="0"/>
                        <a:t>Learn</a:t>
                      </a:r>
                      <a:r>
                        <a:rPr lang="en-GB" sz="1050" b="0" baseline="0" dirty="0" smtClean="0"/>
                        <a:t> about local culture; artists, writers, the skills needed for these jobs and their influence on the local area</a:t>
                      </a:r>
                      <a:endParaRPr lang="en-GB" sz="1050" b="0" dirty="0"/>
                    </a:p>
                  </a:txBody>
                  <a:tcPr anchor="ctr"/>
                </a:tc>
                <a:extLst>
                  <a:ext uri="{0D108BD9-81ED-4DB2-BD59-A6C34878D82A}">
                    <a16:rowId xmlns:a16="http://schemas.microsoft.com/office/drawing/2014/main" xmlns="" val="10002"/>
                  </a:ext>
                </a:extLst>
              </a:tr>
              <a:tr h="370840">
                <a:tc>
                  <a:txBody>
                    <a:bodyPr/>
                    <a:lstStyle/>
                    <a:p>
                      <a:r>
                        <a:rPr lang="en-GB" sz="1100" b="0" dirty="0" smtClean="0"/>
                        <a:t>My Faith </a:t>
                      </a:r>
                    </a:p>
                    <a:p>
                      <a:r>
                        <a:rPr lang="en-GB" sz="1100" b="0" dirty="0" smtClean="0"/>
                        <a:t>“I’m a </a:t>
                      </a:r>
                      <a:r>
                        <a:rPr lang="en-GB" sz="1100" b="0" dirty="0" err="1" smtClean="0"/>
                        <a:t>Theologist</a:t>
                      </a:r>
                      <a:r>
                        <a:rPr lang="en-GB" sz="1100" b="0" baseline="0" dirty="0" smtClean="0"/>
                        <a:t>” </a:t>
                      </a:r>
                      <a:endParaRPr lang="en-GB" sz="1100" b="0" dirty="0"/>
                    </a:p>
                  </a:txBody>
                  <a:tcPr anchor="ctr"/>
                </a:tc>
                <a:tc>
                  <a:txBody>
                    <a:bodyPr/>
                    <a:lstStyle/>
                    <a:p>
                      <a:r>
                        <a:rPr lang="en-GB" sz="1050" b="0" dirty="0" smtClean="0"/>
                        <a:t>Students explore how their faith has</a:t>
                      </a:r>
                      <a:r>
                        <a:rPr lang="en-GB" sz="1050" b="0" baseline="0" dirty="0" smtClean="0"/>
                        <a:t> influences in their past and how learning about faith allows a cross-curricular link to History, Science etc.</a:t>
                      </a:r>
                      <a:endParaRPr lang="en-GB" sz="1050" b="0" dirty="0"/>
                    </a:p>
                  </a:txBody>
                  <a:tcPr anchor="ctr"/>
                </a:tc>
                <a:extLst>
                  <a:ext uri="{0D108BD9-81ED-4DB2-BD59-A6C34878D82A}">
                    <a16:rowId xmlns:a16="http://schemas.microsoft.com/office/drawing/2014/main" xmlns="" val="100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smtClean="0"/>
                        <a:t>My</a:t>
                      </a:r>
                      <a:r>
                        <a:rPr lang="en-GB" sz="1100" b="0" baseline="0" dirty="0" smtClean="0"/>
                        <a:t> Learning Journey</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baseline="0" dirty="0" smtClean="0"/>
                        <a:t>“I’m a lifelong learner”</a:t>
                      </a:r>
                      <a:endParaRPr lang="en-GB" sz="1100" b="0" dirty="0" smtClean="0"/>
                    </a:p>
                  </a:txBody>
                  <a:tcPr anchor="ctr"/>
                </a:tc>
                <a:tc>
                  <a:txBody>
                    <a:bodyPr/>
                    <a:lstStyle/>
                    <a:p>
                      <a:r>
                        <a:rPr lang="en-GB" sz="1050" b="0" dirty="0" smtClean="0"/>
                        <a:t>Evaluation</a:t>
                      </a:r>
                      <a:r>
                        <a:rPr lang="en-GB" sz="1050" b="0" baseline="0" dirty="0" smtClean="0"/>
                        <a:t> and reflection: Subjects covered? Skills used? Transferrable from past to now? What other skills/curriculum areas are transferrable in learning?</a:t>
                      </a:r>
                      <a:endParaRPr lang="en-GB" sz="1050" b="0" dirty="0"/>
                    </a:p>
                  </a:txBody>
                  <a:tcPr anchor="ctr"/>
                </a:tc>
                <a:extLst>
                  <a:ext uri="{0D108BD9-81ED-4DB2-BD59-A6C34878D82A}">
                    <a16:rowId xmlns:a16="http://schemas.microsoft.com/office/drawing/2014/main" xmlns="" val="10004"/>
                  </a:ext>
                </a:extLst>
              </a:tr>
            </a:tbl>
          </a:graphicData>
        </a:graphic>
      </p:graphicFrame>
      <p:sp>
        <p:nvSpPr>
          <p:cNvPr id="33" name="Rectangle 32"/>
          <p:cNvSpPr/>
          <p:nvPr/>
        </p:nvSpPr>
        <p:spPr>
          <a:xfrm>
            <a:off x="390803" y="5696203"/>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Present” Lifelong Learning Day</a:t>
            </a:r>
            <a:endParaRPr lang="en-GB" sz="1600" dirty="0"/>
          </a:p>
        </p:txBody>
      </p:sp>
      <p:graphicFrame>
        <p:nvGraphicFramePr>
          <p:cNvPr id="36" name="Table 35"/>
          <p:cNvGraphicFramePr>
            <a:graphicFrameLocks noGrp="1"/>
          </p:cNvGraphicFramePr>
          <p:nvPr>
            <p:extLst/>
          </p:nvPr>
        </p:nvGraphicFramePr>
        <p:xfrm>
          <a:off x="398538" y="5948203"/>
          <a:ext cx="6150382" cy="2278380"/>
        </p:xfrm>
        <a:graphic>
          <a:graphicData uri="http://schemas.openxmlformats.org/drawingml/2006/table">
            <a:tbl>
              <a:tblPr firstRow="1" bandRow="1">
                <a:tableStyleId>{69CF1AB2-1976-4502-BF36-3FF5EA218861}</a:tableStyleId>
              </a:tblPr>
              <a:tblGrid>
                <a:gridCol w="1709662">
                  <a:extLst>
                    <a:ext uri="{9D8B030D-6E8A-4147-A177-3AD203B41FA5}">
                      <a16:colId xmlns:a16="http://schemas.microsoft.com/office/drawing/2014/main" xmlns="" val="20000"/>
                    </a:ext>
                  </a:extLst>
                </a:gridCol>
                <a:gridCol w="4440720">
                  <a:extLst>
                    <a:ext uri="{9D8B030D-6E8A-4147-A177-3AD203B41FA5}">
                      <a16:colId xmlns:a16="http://schemas.microsoft.com/office/drawing/2014/main" xmlns="" val="20001"/>
                    </a:ext>
                  </a:extLst>
                </a:gridCol>
              </a:tblGrid>
              <a:tr h="370840">
                <a:tc>
                  <a:txBody>
                    <a:bodyPr/>
                    <a:lstStyle/>
                    <a:p>
                      <a:r>
                        <a:rPr lang="en-GB" sz="1100" b="0" dirty="0" smtClean="0"/>
                        <a:t>My Community</a:t>
                      </a:r>
                    </a:p>
                    <a:p>
                      <a:r>
                        <a:rPr lang="en-GB" sz="1100" b="0" dirty="0" smtClean="0"/>
                        <a:t>“I’m a Linguist</a:t>
                      </a:r>
                      <a:r>
                        <a:rPr lang="en-GB" sz="1100" b="0" baseline="0" dirty="0" smtClean="0"/>
                        <a:t>”</a:t>
                      </a:r>
                      <a:endParaRPr lang="en-GB" sz="1100" b="0" dirty="0"/>
                    </a:p>
                  </a:txBody>
                  <a:tcPr anchor="ctr"/>
                </a:tc>
                <a:tc>
                  <a:txBody>
                    <a:bodyPr/>
                    <a:lstStyle/>
                    <a:p>
                      <a:r>
                        <a:rPr lang="en-GB" sz="1050" b="0" dirty="0" smtClean="0"/>
                        <a:t>Exploring</a:t>
                      </a:r>
                      <a:r>
                        <a:rPr lang="en-GB" sz="1050" b="0" baseline="0" dirty="0" smtClean="0"/>
                        <a:t> diversity and the uniqueness of the individual, showing how working together can benefit our community </a:t>
                      </a:r>
                      <a:endParaRPr lang="en-GB" sz="1050" b="0" dirty="0"/>
                    </a:p>
                  </a:txBody>
                  <a:tcPr anchor="ctr"/>
                </a:tc>
                <a:extLst>
                  <a:ext uri="{0D108BD9-81ED-4DB2-BD59-A6C34878D82A}">
                    <a16:rowId xmlns:a16="http://schemas.microsoft.com/office/drawing/2014/main" xmlns="" val="10000"/>
                  </a:ext>
                </a:extLst>
              </a:tr>
              <a:tr h="370840">
                <a:tc>
                  <a:txBody>
                    <a:bodyPr/>
                    <a:lstStyle/>
                    <a:p>
                      <a:r>
                        <a:rPr lang="en-GB" sz="1100" b="0" dirty="0" smtClean="0"/>
                        <a:t>My Curriculum</a:t>
                      </a:r>
                    </a:p>
                    <a:p>
                      <a:r>
                        <a:rPr lang="en-GB" sz="1100" b="0" dirty="0" smtClean="0"/>
                        <a:t>“I’m an Literary student”</a:t>
                      </a:r>
                      <a:endParaRPr lang="en-GB" sz="1100" b="0" dirty="0"/>
                    </a:p>
                  </a:txBody>
                  <a:tcPr anchor="ctr"/>
                </a:tc>
                <a:tc>
                  <a:txBody>
                    <a:bodyPr/>
                    <a:lstStyle/>
                    <a:p>
                      <a:r>
                        <a:rPr lang="en-GB" sz="1050" b="0" dirty="0" smtClean="0"/>
                        <a:t>Students explore</a:t>
                      </a:r>
                      <a:r>
                        <a:rPr lang="en-GB" sz="1050" b="0" baseline="0" dirty="0" smtClean="0"/>
                        <a:t> the cross-curricular nature of their  English curriculum to show how subjects and skills link, and how they can benefit from this</a:t>
                      </a:r>
                      <a:endParaRPr lang="en-GB" sz="1050" b="0" dirty="0"/>
                    </a:p>
                  </a:txBody>
                  <a:tcPr anchor="ctr"/>
                </a:tc>
                <a:extLst>
                  <a:ext uri="{0D108BD9-81ED-4DB2-BD59-A6C34878D82A}">
                    <a16:rowId xmlns:a16="http://schemas.microsoft.com/office/drawing/2014/main" xmlns="" val="10001"/>
                  </a:ext>
                </a:extLst>
              </a:tr>
              <a:tr h="370840">
                <a:tc>
                  <a:txBody>
                    <a:bodyPr/>
                    <a:lstStyle/>
                    <a:p>
                      <a:r>
                        <a:rPr lang="en-GB" sz="1100" b="0" dirty="0" smtClean="0"/>
                        <a:t>My Progress</a:t>
                      </a:r>
                    </a:p>
                    <a:p>
                      <a:r>
                        <a:rPr lang="en-GB" sz="1100" b="0" dirty="0" smtClean="0"/>
                        <a:t>“I’m a Mathematician”</a:t>
                      </a:r>
                      <a:endParaRPr lang="en-GB" sz="1100" b="0" dirty="0"/>
                    </a:p>
                  </a:txBody>
                  <a:tcPr anchor="ctr"/>
                </a:tc>
                <a:tc>
                  <a:txBody>
                    <a:bodyPr/>
                    <a:lstStyle/>
                    <a:p>
                      <a:r>
                        <a:rPr lang="en-GB" sz="1050" b="0" dirty="0" smtClean="0"/>
                        <a:t>Students</a:t>
                      </a:r>
                      <a:r>
                        <a:rPr lang="en-GB" sz="1050" b="0" baseline="0" dirty="0" smtClean="0"/>
                        <a:t> look at their progress data and explore how their understanding of data and progress can benefit them moving forward</a:t>
                      </a:r>
                      <a:endParaRPr lang="en-GB" sz="1050" b="0" dirty="0"/>
                    </a:p>
                  </a:txBody>
                  <a:tcPr anchor="ctr"/>
                </a:tc>
                <a:extLst>
                  <a:ext uri="{0D108BD9-81ED-4DB2-BD59-A6C34878D82A}">
                    <a16:rowId xmlns:a16="http://schemas.microsoft.com/office/drawing/2014/main" xmlns="" val="10002"/>
                  </a:ext>
                </a:extLst>
              </a:tr>
              <a:tr h="370840">
                <a:tc>
                  <a:txBody>
                    <a:bodyPr/>
                    <a:lstStyle/>
                    <a:p>
                      <a:r>
                        <a:rPr lang="en-GB" sz="1100" b="0" dirty="0" smtClean="0"/>
                        <a:t>My Learning</a:t>
                      </a:r>
                    </a:p>
                    <a:p>
                      <a:r>
                        <a:rPr lang="en-GB" sz="1100" b="0" dirty="0" smtClean="0"/>
                        <a:t>“I’m a</a:t>
                      </a:r>
                      <a:r>
                        <a:rPr lang="en-GB" sz="1100" b="0" baseline="0" dirty="0" smtClean="0"/>
                        <a:t> S</a:t>
                      </a:r>
                      <a:r>
                        <a:rPr lang="en-GB" sz="1100" b="0" dirty="0" smtClean="0"/>
                        <a:t>cientist</a:t>
                      </a:r>
                      <a:r>
                        <a:rPr lang="en-GB" sz="1100" b="0" baseline="0" dirty="0" smtClean="0"/>
                        <a:t>”</a:t>
                      </a:r>
                      <a:endParaRPr lang="en-GB" sz="1100" b="0" dirty="0"/>
                    </a:p>
                  </a:txBody>
                  <a:tcPr anchor="ctr"/>
                </a:tc>
                <a:tc>
                  <a:txBody>
                    <a:bodyPr/>
                    <a:lstStyle/>
                    <a:p>
                      <a:r>
                        <a:rPr lang="en-GB" sz="1050" b="0" dirty="0" smtClean="0"/>
                        <a:t>Study </a:t>
                      </a:r>
                      <a:r>
                        <a:rPr lang="en-GB" sz="1050" b="0" baseline="0" dirty="0" smtClean="0"/>
                        <a:t>the brain and how we learn. Explore metacognition and self-regulation and how students can apply this to progress in their curriculum.</a:t>
                      </a:r>
                      <a:endParaRPr lang="en-GB" sz="1050" b="0" dirty="0"/>
                    </a:p>
                  </a:txBody>
                  <a:tcPr anchor="ctr"/>
                </a:tc>
                <a:extLst>
                  <a:ext uri="{0D108BD9-81ED-4DB2-BD59-A6C34878D82A}">
                    <a16:rowId xmlns:a16="http://schemas.microsoft.com/office/drawing/2014/main" xmlns="" val="10003"/>
                  </a:ext>
                </a:extLst>
              </a:tr>
              <a:tr h="370840">
                <a:tc>
                  <a:txBody>
                    <a:bodyPr/>
                    <a:lstStyle/>
                    <a:p>
                      <a:r>
                        <a:rPr lang="en-GB" sz="1100" b="0" dirty="0" smtClean="0"/>
                        <a:t>My Skills</a:t>
                      </a:r>
                    </a:p>
                    <a:p>
                      <a:r>
                        <a:rPr lang="en-GB" sz="1100" b="0" dirty="0" smtClean="0"/>
                        <a:t>“I’m</a:t>
                      </a:r>
                      <a:r>
                        <a:rPr lang="en-GB" sz="1100" b="0" baseline="0" dirty="0" smtClean="0"/>
                        <a:t> a lifelong learner”</a:t>
                      </a:r>
                      <a:endParaRPr lang="en-GB" sz="1100" b="0" dirty="0"/>
                    </a:p>
                  </a:txBody>
                  <a:tcPr anchor="ctr"/>
                </a:tc>
                <a:tc>
                  <a:txBody>
                    <a:bodyPr/>
                    <a:lstStyle/>
                    <a:p>
                      <a:r>
                        <a:rPr lang="en-GB" sz="1050" b="0" i="0" kern="1200" dirty="0" smtClean="0">
                          <a:solidFill>
                            <a:schemeClr val="dk1"/>
                          </a:solidFill>
                          <a:effectLst/>
                          <a:latin typeface="+mn-lt"/>
                          <a:ea typeface="+mn-ea"/>
                          <a:cs typeface="+mn-cs"/>
                        </a:rPr>
                        <a:t>Careers themed Escape</a:t>
                      </a:r>
                      <a:r>
                        <a:rPr lang="en-GB" sz="1050" b="0" i="0" kern="1200" baseline="0" dirty="0" smtClean="0">
                          <a:solidFill>
                            <a:schemeClr val="dk1"/>
                          </a:solidFill>
                          <a:effectLst/>
                          <a:latin typeface="+mn-lt"/>
                          <a:ea typeface="+mn-ea"/>
                          <a:cs typeface="+mn-cs"/>
                        </a:rPr>
                        <a:t> Room: </a:t>
                      </a:r>
                      <a:r>
                        <a:rPr lang="en-GB" sz="1050" b="0" i="0" kern="1200" dirty="0" smtClean="0">
                          <a:solidFill>
                            <a:schemeClr val="dk1"/>
                          </a:solidFill>
                          <a:effectLst/>
                          <a:latin typeface="+mn-lt"/>
                          <a:ea typeface="+mn-ea"/>
                          <a:cs typeface="+mn-cs"/>
                        </a:rPr>
                        <a:t>aim of this session is for the pupils to  use different skills (Maths, English, Geography </a:t>
                      </a:r>
                      <a:r>
                        <a:rPr lang="en-GB" sz="1050" b="0" i="0" kern="1200" dirty="0" err="1" smtClean="0">
                          <a:solidFill>
                            <a:schemeClr val="dk1"/>
                          </a:solidFill>
                          <a:effectLst/>
                          <a:latin typeface="+mn-lt"/>
                          <a:ea typeface="+mn-ea"/>
                          <a:cs typeface="+mn-cs"/>
                        </a:rPr>
                        <a:t>etc</a:t>
                      </a:r>
                      <a:r>
                        <a:rPr lang="en-GB" sz="1050" b="0" i="0" kern="1200" dirty="0" smtClean="0">
                          <a:solidFill>
                            <a:schemeClr val="dk1"/>
                          </a:solidFill>
                          <a:effectLst/>
                          <a:latin typeface="+mn-lt"/>
                          <a:ea typeface="+mn-ea"/>
                          <a:cs typeface="+mn-cs"/>
                        </a:rPr>
                        <a:t>) , work as a team to solve the puzzle</a:t>
                      </a:r>
                      <a:endParaRPr lang="en-GB" sz="1050" b="0" dirty="0" smtClean="0"/>
                    </a:p>
                  </a:txBody>
                  <a:tcPr anchor="ctr"/>
                </a:tc>
                <a:extLst>
                  <a:ext uri="{0D108BD9-81ED-4DB2-BD59-A6C34878D82A}">
                    <a16:rowId xmlns:a16="http://schemas.microsoft.com/office/drawing/2014/main" xmlns="" val="10004"/>
                  </a:ext>
                </a:extLst>
              </a:tr>
            </a:tbl>
          </a:graphicData>
        </a:graphic>
      </p:graphicFrame>
      <p:sp>
        <p:nvSpPr>
          <p:cNvPr id="37" name="Rectangle 36"/>
          <p:cNvSpPr/>
          <p:nvPr/>
        </p:nvSpPr>
        <p:spPr>
          <a:xfrm>
            <a:off x="381114" y="8353528"/>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Future” Lifelong Learning Day</a:t>
            </a:r>
            <a:endParaRPr lang="en-GB" sz="1600" dirty="0"/>
          </a:p>
        </p:txBody>
      </p:sp>
      <p:graphicFrame>
        <p:nvGraphicFramePr>
          <p:cNvPr id="38" name="Table 37"/>
          <p:cNvGraphicFramePr>
            <a:graphicFrameLocks noGrp="1"/>
          </p:cNvGraphicFramePr>
          <p:nvPr>
            <p:extLst/>
          </p:nvPr>
        </p:nvGraphicFramePr>
        <p:xfrm>
          <a:off x="388849" y="8605528"/>
          <a:ext cx="6150382" cy="2133600"/>
        </p:xfrm>
        <a:graphic>
          <a:graphicData uri="http://schemas.openxmlformats.org/drawingml/2006/table">
            <a:tbl>
              <a:tblPr firstRow="1" bandRow="1">
                <a:tableStyleId>{69CF1AB2-1976-4502-BF36-3FF5EA218861}</a:tableStyleId>
              </a:tblPr>
              <a:tblGrid>
                <a:gridCol w="1725701">
                  <a:extLst>
                    <a:ext uri="{9D8B030D-6E8A-4147-A177-3AD203B41FA5}">
                      <a16:colId xmlns:a16="http://schemas.microsoft.com/office/drawing/2014/main" xmlns="" val="20000"/>
                    </a:ext>
                  </a:extLst>
                </a:gridCol>
                <a:gridCol w="4424681">
                  <a:extLst>
                    <a:ext uri="{9D8B030D-6E8A-4147-A177-3AD203B41FA5}">
                      <a16:colId xmlns:a16="http://schemas.microsoft.com/office/drawing/2014/main" xmlns="" val="20001"/>
                    </a:ext>
                  </a:extLst>
                </a:gridCol>
              </a:tblGrid>
              <a:tr h="370840">
                <a:tc>
                  <a:txBody>
                    <a:bodyPr/>
                    <a:lstStyle/>
                    <a:p>
                      <a:pPr algn="l"/>
                      <a:r>
                        <a:rPr lang="en-GB" sz="1100" b="0" dirty="0" smtClean="0"/>
                        <a:t>My Employability</a:t>
                      </a:r>
                      <a:r>
                        <a:rPr lang="en-GB" sz="1100" b="0" baseline="0" dirty="0" smtClean="0"/>
                        <a:t> Skills</a:t>
                      </a:r>
                    </a:p>
                    <a:p>
                      <a:pPr algn="l"/>
                      <a:r>
                        <a:rPr lang="en-GB" sz="1100" b="0" baseline="0" dirty="0" smtClean="0"/>
                        <a:t>“I’m a curious learner”</a:t>
                      </a:r>
                      <a:endParaRPr lang="en-GB" sz="1100" b="0" dirty="0"/>
                    </a:p>
                  </a:txBody>
                  <a:tcPr anchor="ctr"/>
                </a:tc>
                <a:tc>
                  <a:txBody>
                    <a:bodyPr/>
                    <a:lstStyle/>
                    <a:p>
                      <a:r>
                        <a:rPr lang="en-GB" sz="1100" b="0" dirty="0" smtClean="0"/>
                        <a:t>Skills Task and Skills &amp;</a:t>
                      </a:r>
                      <a:r>
                        <a:rPr lang="en-GB" sz="1100" b="0" baseline="0" dirty="0" smtClean="0"/>
                        <a:t> </a:t>
                      </a:r>
                      <a:r>
                        <a:rPr lang="en-GB" sz="1100" b="0" dirty="0" smtClean="0"/>
                        <a:t>Jobs. Students</a:t>
                      </a:r>
                      <a:r>
                        <a:rPr lang="en-GB" sz="1100" b="0" baseline="0" dirty="0" smtClean="0"/>
                        <a:t> u</a:t>
                      </a:r>
                      <a:r>
                        <a:rPr lang="en-GB" sz="1100" b="0" dirty="0" smtClean="0"/>
                        <a:t>nderstand what skills are and can identify some of their</a:t>
                      </a:r>
                      <a:r>
                        <a:rPr lang="en-GB" sz="1100" b="0" baseline="0" dirty="0" smtClean="0"/>
                        <a:t> </a:t>
                      </a:r>
                      <a:r>
                        <a:rPr lang="en-GB" sz="1100" b="0" dirty="0" smtClean="0"/>
                        <a:t>skills. They identify the skills needed for life &amp; work.</a:t>
                      </a:r>
                      <a:endParaRPr lang="en-GB" sz="1100" b="0" dirty="0"/>
                    </a:p>
                  </a:txBody>
                  <a:tcPr anchor="ctr"/>
                </a:tc>
                <a:extLst>
                  <a:ext uri="{0D108BD9-81ED-4DB2-BD59-A6C34878D82A}">
                    <a16:rowId xmlns:a16="http://schemas.microsoft.com/office/drawing/2014/main" xmlns="" val="10000"/>
                  </a:ext>
                </a:extLst>
              </a:tr>
              <a:tr h="370840">
                <a:tc>
                  <a:txBody>
                    <a:bodyPr/>
                    <a:lstStyle/>
                    <a:p>
                      <a:r>
                        <a:rPr lang="en-GB" sz="1100" b="0" dirty="0" smtClean="0"/>
                        <a:t>My Local Work Force</a:t>
                      </a:r>
                    </a:p>
                    <a:p>
                      <a:r>
                        <a:rPr lang="en-GB" sz="1100" b="0" dirty="0" smtClean="0"/>
                        <a:t>“I’m an</a:t>
                      </a:r>
                      <a:r>
                        <a:rPr lang="en-GB" sz="1100" b="0" baseline="0" dirty="0" smtClean="0"/>
                        <a:t> adaptable learner”</a:t>
                      </a:r>
                      <a:endParaRPr lang="en-GB" sz="1100" b="0" dirty="0"/>
                    </a:p>
                  </a:txBody>
                  <a:tcPr anchor="ctr"/>
                </a:tc>
                <a:tc>
                  <a:txBody>
                    <a:bodyPr/>
                    <a:lstStyle/>
                    <a:p>
                      <a:r>
                        <a:rPr lang="en-GB" sz="1100" b="0" dirty="0" smtClean="0"/>
                        <a:t>Investigate the</a:t>
                      </a:r>
                      <a:r>
                        <a:rPr lang="en-GB" sz="1100" b="0" baseline="0" dirty="0" smtClean="0"/>
                        <a:t> most popular jobs in the local area, the skills and qualities needed and how this is supported by the subjects being learnt at present.</a:t>
                      </a:r>
                      <a:endParaRPr lang="en-GB" sz="1100" b="0" dirty="0"/>
                    </a:p>
                  </a:txBody>
                  <a:tcPr anchor="ctr"/>
                </a:tc>
                <a:extLst>
                  <a:ext uri="{0D108BD9-81ED-4DB2-BD59-A6C34878D82A}">
                    <a16:rowId xmlns:a16="http://schemas.microsoft.com/office/drawing/2014/main" xmlns="" val="10001"/>
                  </a:ext>
                </a:extLst>
              </a:tr>
              <a:tr h="370840">
                <a:tc>
                  <a:txBody>
                    <a:bodyPr/>
                    <a:lstStyle/>
                    <a:p>
                      <a:r>
                        <a:rPr lang="en-GB" sz="1100" b="0" dirty="0" smtClean="0"/>
                        <a:t>My Aspirations</a:t>
                      </a:r>
                    </a:p>
                    <a:p>
                      <a:r>
                        <a:rPr lang="en-GB" sz="1100" b="0" dirty="0" smtClean="0"/>
                        <a:t>“I’m a leading</a:t>
                      </a:r>
                      <a:r>
                        <a:rPr lang="en-GB" sz="1100" b="0" baseline="0" dirty="0" smtClean="0"/>
                        <a:t> learner”</a:t>
                      </a:r>
                      <a:endParaRPr lang="en-GB" sz="1100" b="0" dirty="0"/>
                    </a:p>
                  </a:txBody>
                  <a:tcPr anchor="ctr"/>
                </a:tc>
                <a:tc>
                  <a:txBody>
                    <a:bodyPr/>
                    <a:lstStyle/>
                    <a:p>
                      <a:r>
                        <a:rPr lang="en-GB" sz="1100" b="0" dirty="0" smtClean="0"/>
                        <a:t>Students</a:t>
                      </a:r>
                      <a:r>
                        <a:rPr lang="en-GB" sz="1100" b="0" baseline="0" dirty="0" smtClean="0"/>
                        <a:t> look at what their aspirations are and what qualifications/skills they need to be successful in their aspirations.</a:t>
                      </a:r>
                      <a:endParaRPr lang="en-GB" sz="1100" b="0" dirty="0"/>
                    </a:p>
                  </a:txBody>
                  <a:tcPr anchor="ctr"/>
                </a:tc>
                <a:extLst>
                  <a:ext uri="{0D108BD9-81ED-4DB2-BD59-A6C34878D82A}">
                    <a16:rowId xmlns:a16="http://schemas.microsoft.com/office/drawing/2014/main" xmlns="" val="10002"/>
                  </a:ext>
                </a:extLst>
              </a:tr>
              <a:tr h="370840">
                <a:tc>
                  <a:txBody>
                    <a:bodyPr/>
                    <a:lstStyle/>
                    <a:p>
                      <a:r>
                        <a:rPr lang="en-GB" sz="1100" b="0" dirty="0" smtClean="0"/>
                        <a:t>My Wellbeing </a:t>
                      </a:r>
                    </a:p>
                    <a:p>
                      <a:r>
                        <a:rPr lang="en-GB" sz="1100" b="0" dirty="0" smtClean="0"/>
                        <a:t>“I’m a reflective learner”</a:t>
                      </a:r>
                      <a:endParaRPr lang="en-GB" sz="1100" b="0" dirty="0"/>
                    </a:p>
                  </a:txBody>
                  <a:tcPr anchor="ctr"/>
                </a:tc>
                <a:tc>
                  <a:txBody>
                    <a:bodyPr/>
                    <a:lstStyle/>
                    <a:p>
                      <a:r>
                        <a:rPr lang="en-GB" sz="1100" b="0" dirty="0" smtClean="0"/>
                        <a:t>Students learn how</a:t>
                      </a:r>
                      <a:r>
                        <a:rPr lang="en-GB" sz="1100" b="0" baseline="0" dirty="0" smtClean="0"/>
                        <a:t> to manage their time and prioritise well being when beginning to plan for their GCSEs and beyond.</a:t>
                      </a:r>
                      <a:endParaRPr lang="en-GB" sz="1100" b="0" dirty="0"/>
                    </a:p>
                  </a:txBody>
                  <a:tcPr anchor="ctr"/>
                </a:tc>
                <a:extLst>
                  <a:ext uri="{0D108BD9-81ED-4DB2-BD59-A6C34878D82A}">
                    <a16:rowId xmlns:a16="http://schemas.microsoft.com/office/drawing/2014/main" xmlns="" val="10003"/>
                  </a:ext>
                </a:extLst>
              </a:tr>
              <a:tr h="370840">
                <a:tc>
                  <a:txBody>
                    <a:bodyPr/>
                    <a:lstStyle/>
                    <a:p>
                      <a:r>
                        <a:rPr lang="en-GB" sz="1100" b="0" dirty="0" smtClean="0"/>
                        <a:t>My Life Ahead</a:t>
                      </a:r>
                    </a:p>
                    <a:p>
                      <a:r>
                        <a:rPr lang="en-GB" sz="1100" b="0" dirty="0" smtClean="0"/>
                        <a:t>“I’m</a:t>
                      </a:r>
                      <a:r>
                        <a:rPr lang="en-GB" sz="1100" b="0" baseline="0" dirty="0" smtClean="0"/>
                        <a:t> a lifelong learner”</a:t>
                      </a:r>
                      <a:endParaRPr lang="en-GB" sz="1100" b="0" dirty="0"/>
                    </a:p>
                  </a:txBody>
                  <a:tcPr anchor="ctr"/>
                </a:tc>
                <a:tc>
                  <a:txBody>
                    <a:bodyPr/>
                    <a:lstStyle/>
                    <a:p>
                      <a:r>
                        <a:rPr lang="en-GB" sz="1100" b="0" dirty="0" smtClean="0"/>
                        <a:t>Students reflect</a:t>
                      </a:r>
                      <a:r>
                        <a:rPr lang="en-GB" sz="1100" b="0" baseline="0" dirty="0" smtClean="0"/>
                        <a:t> on the three days, their learning and progress. </a:t>
                      </a:r>
                      <a:endParaRPr lang="en-GB" sz="1100" b="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2215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8588" y="1810360"/>
            <a:ext cx="987158" cy="1101611"/>
          </a:xfrm>
          <a:prstGeom prst="rect">
            <a:avLst/>
          </a:prstGeom>
        </p:spPr>
      </p:pic>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Curriculum Development: </a:t>
            </a:r>
            <a:r>
              <a:rPr lang="en-GB" sz="1600" dirty="0" smtClean="0"/>
              <a:t>Lifelong Learning Days 2021</a:t>
            </a:r>
            <a:endParaRPr lang="en-GB" sz="1600" dirty="0"/>
          </a:p>
        </p:txBody>
      </p:sp>
      <p:sp>
        <p:nvSpPr>
          <p:cNvPr id="3" name="Rectangle 2"/>
          <p:cNvSpPr/>
          <p:nvPr/>
        </p:nvSpPr>
        <p:spPr>
          <a:xfrm>
            <a:off x="381115" y="3067175"/>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Journey” Lifelong Learning Day: Little </a:t>
            </a:r>
            <a:r>
              <a:rPr lang="en-GB" sz="1600" dirty="0" err="1" smtClean="0"/>
              <a:t>Amal</a:t>
            </a:r>
            <a:endParaRPr lang="en-GB" sz="1600" dirty="0"/>
          </a:p>
        </p:txBody>
      </p:sp>
      <p:sp>
        <p:nvSpPr>
          <p:cNvPr id="34" name="Rectangle 33"/>
          <p:cNvSpPr/>
          <p:nvPr/>
        </p:nvSpPr>
        <p:spPr>
          <a:xfrm>
            <a:off x="342254" y="1734799"/>
            <a:ext cx="5324255" cy="1277273"/>
          </a:xfrm>
          <a:prstGeom prst="rect">
            <a:avLst/>
          </a:prstGeom>
        </p:spPr>
        <p:txBody>
          <a:bodyPr wrap="square">
            <a:spAutoFit/>
          </a:bodyPr>
          <a:lstStyle/>
          <a:p>
            <a:r>
              <a:rPr lang="en-GB" sz="1100" dirty="0">
                <a:cs typeface="Segoe UI" panose="020B0502040204020203" pitchFamily="34" charset="0"/>
              </a:rPr>
              <a:t>Our Mission Statement states that Jesus Christ is our role model. Our curriculum is characterised by Academic Excellence and aims to allow our students to achieve their full potential and prepare them for the world of work and life beyond school.  </a:t>
            </a:r>
            <a:r>
              <a:rPr lang="en-GB" sz="1100" dirty="0"/>
              <a:t>St Joseph’s bases its curriculum on the principle that all pupils should have access to a broad, balanced, relevant and enriching curriculum, irrespective of their personal aptitudes and abilities. </a:t>
            </a:r>
            <a:r>
              <a:rPr lang="en-US" sz="1100" dirty="0" smtClean="0"/>
              <a:t>To support our students development of building their range </a:t>
            </a:r>
            <a:r>
              <a:rPr lang="en-US" sz="1100" dirty="0"/>
              <a:t>of cross-curricular skills and content in their daily </a:t>
            </a:r>
            <a:r>
              <a:rPr lang="en-US" sz="1100" dirty="0" smtClean="0"/>
              <a:t>practice , we offer Year 9 three </a:t>
            </a:r>
            <a:r>
              <a:rPr lang="en-US" sz="1100" dirty="0"/>
              <a:t>Lifelong learning days. </a:t>
            </a:r>
            <a:endParaRPr lang="en-GB" sz="1100" dirty="0"/>
          </a:p>
        </p:txBody>
      </p:sp>
      <p:graphicFrame>
        <p:nvGraphicFramePr>
          <p:cNvPr id="2" name="Table 1"/>
          <p:cNvGraphicFramePr>
            <a:graphicFrameLocks noGrp="1"/>
          </p:cNvGraphicFramePr>
          <p:nvPr>
            <p:extLst/>
          </p:nvPr>
        </p:nvGraphicFramePr>
        <p:xfrm>
          <a:off x="390805" y="3319175"/>
          <a:ext cx="6150382" cy="2301609"/>
        </p:xfrm>
        <a:graphic>
          <a:graphicData uri="http://schemas.openxmlformats.org/drawingml/2006/table">
            <a:tbl>
              <a:tblPr firstRow="1" bandRow="1">
                <a:tableStyleId>{69CF1AB2-1976-4502-BF36-3FF5EA218861}</a:tableStyleId>
              </a:tblPr>
              <a:tblGrid>
                <a:gridCol w="1172181">
                  <a:extLst>
                    <a:ext uri="{9D8B030D-6E8A-4147-A177-3AD203B41FA5}">
                      <a16:colId xmlns:a16="http://schemas.microsoft.com/office/drawing/2014/main" xmlns="" val="20000"/>
                    </a:ext>
                  </a:extLst>
                </a:gridCol>
                <a:gridCol w="4978201">
                  <a:extLst>
                    <a:ext uri="{9D8B030D-6E8A-4147-A177-3AD203B41FA5}">
                      <a16:colId xmlns:a16="http://schemas.microsoft.com/office/drawing/2014/main" xmlns="" val="20001"/>
                    </a:ext>
                  </a:extLst>
                </a:gridCol>
              </a:tblGrid>
              <a:tr h="561709">
                <a:tc>
                  <a:txBody>
                    <a:bodyPr/>
                    <a:lstStyle/>
                    <a:p>
                      <a:pPr algn="l"/>
                      <a:r>
                        <a:rPr lang="en-GB" sz="1100" b="0" dirty="0" smtClean="0"/>
                        <a:t>Who am I? </a:t>
                      </a:r>
                    </a:p>
                  </a:txBody>
                  <a:tcPr anchor="ctr"/>
                </a:tc>
                <a:tc>
                  <a:txBody>
                    <a:bodyPr/>
                    <a:lstStyle/>
                    <a:p>
                      <a:pPr algn="l"/>
                      <a:r>
                        <a:rPr lang="en-GB" sz="1050" b="0" dirty="0" smtClean="0">
                          <a:solidFill>
                            <a:schemeClr val="tx1"/>
                          </a:solidFill>
                        </a:rPr>
                        <a:t>Students learn about the geography</a:t>
                      </a:r>
                      <a:r>
                        <a:rPr lang="en-GB" sz="1050" b="0" baseline="0" dirty="0" smtClean="0">
                          <a:solidFill>
                            <a:schemeClr val="tx1"/>
                          </a:solidFill>
                        </a:rPr>
                        <a:t> and cultural experiences of </a:t>
                      </a:r>
                      <a:r>
                        <a:rPr lang="en-GB" sz="1050" b="0" baseline="0" dirty="0" err="1" smtClean="0">
                          <a:solidFill>
                            <a:schemeClr val="tx1"/>
                          </a:solidFill>
                        </a:rPr>
                        <a:t>Amal</a:t>
                      </a:r>
                      <a:r>
                        <a:rPr lang="en-GB" sz="1050" b="0" baseline="0" dirty="0" smtClean="0">
                          <a:solidFill>
                            <a:schemeClr val="tx1"/>
                          </a:solidFill>
                        </a:rPr>
                        <a:t>. They explore her journey and support from her community, applying this to their own lives. </a:t>
                      </a:r>
                      <a:endParaRPr lang="en-GB" sz="1050" b="0" dirty="0" smtClean="0">
                        <a:solidFill>
                          <a:schemeClr val="tx1"/>
                        </a:solidFill>
                      </a:endParaRPr>
                    </a:p>
                  </a:txBody>
                  <a:tcPr anchor="ctr"/>
                </a:tc>
                <a:extLst>
                  <a:ext uri="{0D108BD9-81ED-4DB2-BD59-A6C34878D82A}">
                    <a16:rowId xmlns:a16="http://schemas.microsoft.com/office/drawing/2014/main" xmlns="" val="10000"/>
                  </a:ext>
                </a:extLst>
              </a:tr>
              <a:tr h="370840">
                <a:tc>
                  <a:txBody>
                    <a:bodyPr/>
                    <a:lstStyle/>
                    <a:p>
                      <a:r>
                        <a:rPr lang="en-GB" sz="1100" b="0" dirty="0" smtClean="0"/>
                        <a:t>My Adventures</a:t>
                      </a:r>
                      <a:endParaRPr lang="en-GB" sz="1100" b="0" dirty="0"/>
                    </a:p>
                  </a:txBody>
                  <a:tcPr anchor="ctr"/>
                </a:tc>
                <a:tc>
                  <a:txBody>
                    <a:bodyPr/>
                    <a:lstStyle/>
                    <a:p>
                      <a:r>
                        <a:rPr lang="en-GB" sz="1050" b="0" dirty="0" smtClean="0"/>
                        <a:t>Students explore </a:t>
                      </a:r>
                      <a:r>
                        <a:rPr lang="en-GB" sz="1050" b="0" dirty="0" err="1" smtClean="0"/>
                        <a:t>Amal</a:t>
                      </a:r>
                      <a:r>
                        <a:rPr lang="en-GB" sz="1050" b="0" dirty="0" smtClean="0"/>
                        <a:t> and faith and explore their</a:t>
                      </a:r>
                      <a:r>
                        <a:rPr lang="en-GB" sz="1050" b="0" baseline="0" dirty="0" smtClean="0"/>
                        <a:t> own “adventure” and </a:t>
                      </a:r>
                      <a:r>
                        <a:rPr lang="en-GB" sz="1050" b="0" dirty="0" smtClean="0"/>
                        <a:t>how their faith has</a:t>
                      </a:r>
                      <a:r>
                        <a:rPr lang="en-GB" sz="1050" b="0" baseline="0" dirty="0" smtClean="0"/>
                        <a:t> influences in their past and how learning about faith allows a cross-curricular link to History, Science etc.</a:t>
                      </a:r>
                      <a:endParaRPr lang="en-GB" sz="1050" b="0" dirty="0"/>
                    </a:p>
                  </a:txBody>
                  <a:tcPr anchor="ctr"/>
                </a:tc>
                <a:extLst>
                  <a:ext uri="{0D108BD9-81ED-4DB2-BD59-A6C34878D82A}">
                    <a16:rowId xmlns:a16="http://schemas.microsoft.com/office/drawing/2014/main" xmlns="" val="10001"/>
                  </a:ext>
                </a:extLst>
              </a:tr>
              <a:tr h="741680">
                <a:tc>
                  <a:txBody>
                    <a:bodyPr/>
                    <a:lstStyle/>
                    <a:p>
                      <a:r>
                        <a:rPr lang="en-US" sz="1100" b="0" dirty="0" smtClean="0"/>
                        <a:t>Me!</a:t>
                      </a:r>
                      <a:endParaRPr lang="en-GB" sz="1100" b="0" dirty="0"/>
                    </a:p>
                  </a:txBody>
                  <a:tcPr anchor="ctr"/>
                </a:tc>
                <a:tc>
                  <a:txBody>
                    <a:bodyPr/>
                    <a:lstStyle/>
                    <a:p>
                      <a:r>
                        <a:rPr lang="en-GB" sz="1050" b="0" dirty="0" smtClean="0"/>
                        <a:t>Learn</a:t>
                      </a:r>
                      <a:r>
                        <a:rPr lang="en-GB" sz="1050" b="0" baseline="0" dirty="0" smtClean="0"/>
                        <a:t> about local culture; artists, writers, the skills needed for these jobs and their influence on the local area. They explore cultures through </a:t>
                      </a:r>
                      <a:r>
                        <a:rPr lang="en-GB" sz="1050" b="0" baseline="0" dirty="0" err="1" smtClean="0"/>
                        <a:t>Amal’s</a:t>
                      </a:r>
                      <a:r>
                        <a:rPr lang="en-GB" sz="1050" b="0" baseline="0" dirty="0" smtClean="0"/>
                        <a:t> journey and create a visual representation of themselves.</a:t>
                      </a:r>
                      <a:endParaRPr lang="en-GB" sz="1050" b="0" dirty="0"/>
                    </a:p>
                  </a:txBody>
                  <a:tcPr anchor="ctr"/>
                </a:tc>
                <a:extLst>
                  <a:ext uri="{0D108BD9-81ED-4DB2-BD59-A6C34878D82A}">
                    <a16:rowId xmlns:a16="http://schemas.microsoft.com/office/drawing/2014/main" xmlns="" val="1000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smtClean="0"/>
                        <a:t>My</a:t>
                      </a:r>
                      <a:r>
                        <a:rPr lang="en-GB" sz="1100" b="0" baseline="0" dirty="0" smtClean="0"/>
                        <a:t> Learning Journey</a:t>
                      </a:r>
                    </a:p>
                  </a:txBody>
                  <a:tcPr anchor="ctr"/>
                </a:tc>
                <a:tc>
                  <a:txBody>
                    <a:bodyPr/>
                    <a:lstStyle/>
                    <a:p>
                      <a:r>
                        <a:rPr lang="en-GB" sz="1050" b="0" dirty="0" smtClean="0"/>
                        <a:t>Evaluation</a:t>
                      </a:r>
                      <a:r>
                        <a:rPr lang="en-GB" sz="1050" b="0" baseline="0" dirty="0" smtClean="0"/>
                        <a:t> and reflection: Subjects covered? Skills used? Transferrable from past to now? What other skills/curriculum areas are transferrable in learning?</a:t>
                      </a:r>
                      <a:endParaRPr lang="en-GB" sz="1050" b="0" dirty="0"/>
                    </a:p>
                  </a:txBody>
                  <a:tcPr anchor="ctr"/>
                </a:tc>
                <a:extLst>
                  <a:ext uri="{0D108BD9-81ED-4DB2-BD59-A6C34878D82A}">
                    <a16:rowId xmlns:a16="http://schemas.microsoft.com/office/drawing/2014/main" xmlns="" val="10004"/>
                  </a:ext>
                </a:extLst>
              </a:tr>
            </a:tbl>
          </a:graphicData>
        </a:graphic>
      </p:graphicFrame>
      <p:sp>
        <p:nvSpPr>
          <p:cNvPr id="33" name="Rectangle 32"/>
          <p:cNvSpPr/>
          <p:nvPr/>
        </p:nvSpPr>
        <p:spPr>
          <a:xfrm>
            <a:off x="390803" y="5696203"/>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Present” Lifelong Learning Day: Sustainability</a:t>
            </a:r>
            <a:endParaRPr lang="en-GB" sz="1600" dirty="0"/>
          </a:p>
        </p:txBody>
      </p:sp>
      <p:graphicFrame>
        <p:nvGraphicFramePr>
          <p:cNvPr id="36" name="Table 35"/>
          <p:cNvGraphicFramePr>
            <a:graphicFrameLocks noGrp="1"/>
          </p:cNvGraphicFramePr>
          <p:nvPr>
            <p:extLst/>
          </p:nvPr>
        </p:nvGraphicFramePr>
        <p:xfrm>
          <a:off x="398538" y="5948203"/>
          <a:ext cx="6150382" cy="2296160"/>
        </p:xfrm>
        <a:graphic>
          <a:graphicData uri="http://schemas.openxmlformats.org/drawingml/2006/table">
            <a:tbl>
              <a:tblPr firstRow="1" bandRow="1">
                <a:tableStyleId>{69CF1AB2-1976-4502-BF36-3FF5EA218861}</a:tableStyleId>
              </a:tblPr>
              <a:tblGrid>
                <a:gridCol w="1185713">
                  <a:extLst>
                    <a:ext uri="{9D8B030D-6E8A-4147-A177-3AD203B41FA5}">
                      <a16:colId xmlns:a16="http://schemas.microsoft.com/office/drawing/2014/main" xmlns="" val="20000"/>
                    </a:ext>
                  </a:extLst>
                </a:gridCol>
                <a:gridCol w="4964669">
                  <a:extLst>
                    <a:ext uri="{9D8B030D-6E8A-4147-A177-3AD203B41FA5}">
                      <a16:colId xmlns:a16="http://schemas.microsoft.com/office/drawing/2014/main" xmlns="" val="20001"/>
                    </a:ext>
                  </a:extLst>
                </a:gridCol>
              </a:tblGrid>
              <a:tr h="370840">
                <a:tc>
                  <a:txBody>
                    <a:bodyPr/>
                    <a:lstStyle/>
                    <a:p>
                      <a:r>
                        <a:rPr lang="en-US" sz="1100" b="0" dirty="0" smtClean="0"/>
                        <a:t>My</a:t>
                      </a:r>
                      <a:r>
                        <a:rPr lang="en-US" sz="1100" b="0" baseline="0" dirty="0" smtClean="0"/>
                        <a:t> Mission</a:t>
                      </a:r>
                      <a:endParaRPr lang="en-GB" sz="1100" b="0" dirty="0"/>
                    </a:p>
                  </a:txBody>
                  <a:tcPr anchor="ctr"/>
                </a:tc>
                <a:tc>
                  <a:txBody>
                    <a:bodyPr/>
                    <a:lstStyle/>
                    <a:p>
                      <a:r>
                        <a:rPr lang="en-US" sz="1050" b="0" dirty="0" smtClean="0"/>
                        <a:t>Students explore “</a:t>
                      </a:r>
                      <a:r>
                        <a:rPr lang="en-US" sz="1050" b="0" dirty="0" err="1" smtClean="0"/>
                        <a:t>Laudato</a:t>
                      </a:r>
                      <a:r>
                        <a:rPr lang="en-US" sz="1050" b="0" baseline="0" dirty="0" smtClean="0"/>
                        <a:t> Si” and its importance. Students explore the environmental emergency that the world is facing and how we as stewards for God’s world can support this.</a:t>
                      </a:r>
                      <a:endParaRPr lang="en-GB" sz="1050" b="0" dirty="0"/>
                    </a:p>
                  </a:txBody>
                  <a:tcPr anchor="ctr"/>
                </a:tc>
                <a:extLst>
                  <a:ext uri="{0D108BD9-81ED-4DB2-BD59-A6C34878D82A}">
                    <a16:rowId xmlns:a16="http://schemas.microsoft.com/office/drawing/2014/main" xmlns="" val="10000"/>
                  </a:ext>
                </a:extLst>
              </a:tr>
              <a:tr h="741680">
                <a:tc>
                  <a:txBody>
                    <a:bodyPr/>
                    <a:lstStyle/>
                    <a:p>
                      <a:r>
                        <a:rPr lang="en-GB" sz="1100" b="0" dirty="0" smtClean="0"/>
                        <a:t>My Community</a:t>
                      </a:r>
                      <a:endParaRPr lang="en-GB" sz="1100" b="0" dirty="0"/>
                    </a:p>
                  </a:txBody>
                  <a:tcPr anchor="ctr"/>
                </a:tc>
                <a:tc>
                  <a:txBody>
                    <a:bodyPr/>
                    <a:lstStyle/>
                    <a:p>
                      <a:r>
                        <a:rPr lang="en-US" sz="1050" b="0" dirty="0" smtClean="0"/>
                        <a:t>Students</a:t>
                      </a:r>
                      <a:r>
                        <a:rPr lang="en-US" sz="1050" b="0" baseline="0" dirty="0" smtClean="0"/>
                        <a:t> explore sustainability and how it can impact climate change. Students understand the environmental and scientific theories behind it and the impact that it is having. </a:t>
                      </a:r>
                      <a:endParaRPr lang="en-GB" sz="1050" b="0" dirty="0"/>
                    </a:p>
                  </a:txBody>
                  <a:tcPr anchor="ctr"/>
                </a:tc>
                <a:extLst>
                  <a:ext uri="{0D108BD9-81ED-4DB2-BD59-A6C34878D82A}">
                    <a16:rowId xmlns:a16="http://schemas.microsoft.com/office/drawing/2014/main" xmlns="" val="10001"/>
                  </a:ext>
                </a:extLst>
              </a:tr>
              <a:tr h="370840">
                <a:tc>
                  <a:txBody>
                    <a:bodyPr/>
                    <a:lstStyle/>
                    <a:p>
                      <a:r>
                        <a:rPr lang="en-GB" sz="1100" b="0" dirty="0" smtClean="0"/>
                        <a:t>My Solution</a:t>
                      </a:r>
                    </a:p>
                  </a:txBody>
                  <a:tcPr anchor="ctr"/>
                </a:tc>
                <a:tc>
                  <a:txBody>
                    <a:bodyPr/>
                    <a:lstStyle/>
                    <a:p>
                      <a:r>
                        <a:rPr lang="en-US" sz="1050" b="0" dirty="0" smtClean="0"/>
                        <a:t>The 6 R’s of sustainability,</a:t>
                      </a:r>
                      <a:r>
                        <a:rPr lang="en-US" sz="1050" b="0" baseline="0" dirty="0" smtClean="0"/>
                        <a:t> students use their creativity skills to innovate a new creative solution of products to support sustainability. Present their solution to their peers for evaluation and feedback. </a:t>
                      </a:r>
                      <a:endParaRPr lang="en-GB" sz="1050" b="0" dirty="0"/>
                    </a:p>
                  </a:txBody>
                  <a:tcPr anchor="ctr"/>
                </a:tc>
                <a:extLst>
                  <a:ext uri="{0D108BD9-81ED-4DB2-BD59-A6C34878D82A}">
                    <a16:rowId xmlns:a16="http://schemas.microsoft.com/office/drawing/2014/main" xmlns="" val="10003"/>
                  </a:ext>
                </a:extLst>
              </a:tr>
              <a:tr h="370840">
                <a:tc>
                  <a:txBody>
                    <a:bodyPr/>
                    <a:lstStyle/>
                    <a:p>
                      <a:r>
                        <a:rPr lang="en-GB" sz="1100" b="0" dirty="0" smtClean="0"/>
                        <a:t>My Sustainability</a:t>
                      </a:r>
                    </a:p>
                  </a:txBody>
                  <a:tcPr anchor="ctr"/>
                </a:tc>
                <a:tc>
                  <a:txBody>
                    <a:bodyPr/>
                    <a:lstStyle/>
                    <a:p>
                      <a:r>
                        <a:rPr lang="en-US" sz="1050" b="0" dirty="0" smtClean="0"/>
                        <a:t>Investigate</a:t>
                      </a:r>
                      <a:r>
                        <a:rPr lang="en-US" sz="1050" b="0" baseline="0" dirty="0" smtClean="0"/>
                        <a:t> how to live in a sustainable way. Explore real-life solutions that can impact on their everyday life in school and at home.</a:t>
                      </a:r>
                      <a:endParaRPr lang="en-GB" sz="1050" b="0" dirty="0" smtClean="0"/>
                    </a:p>
                  </a:txBody>
                  <a:tcPr anchor="ctr"/>
                </a:tc>
                <a:extLst>
                  <a:ext uri="{0D108BD9-81ED-4DB2-BD59-A6C34878D82A}">
                    <a16:rowId xmlns:a16="http://schemas.microsoft.com/office/drawing/2014/main" xmlns="" val="10004"/>
                  </a:ext>
                </a:extLst>
              </a:tr>
            </a:tbl>
          </a:graphicData>
        </a:graphic>
      </p:graphicFrame>
      <p:sp>
        <p:nvSpPr>
          <p:cNvPr id="37" name="Rectangle 36"/>
          <p:cNvSpPr/>
          <p:nvPr/>
        </p:nvSpPr>
        <p:spPr>
          <a:xfrm>
            <a:off x="381114" y="8353528"/>
            <a:ext cx="6150384" cy="252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“My Future” Lifelong Learning Day</a:t>
            </a:r>
            <a:endParaRPr lang="en-GB" sz="1600" dirty="0"/>
          </a:p>
        </p:txBody>
      </p:sp>
      <p:graphicFrame>
        <p:nvGraphicFramePr>
          <p:cNvPr id="38" name="Table 37"/>
          <p:cNvGraphicFramePr>
            <a:graphicFrameLocks noGrp="1"/>
          </p:cNvGraphicFramePr>
          <p:nvPr>
            <p:extLst/>
          </p:nvPr>
        </p:nvGraphicFramePr>
        <p:xfrm>
          <a:off x="388849" y="8605528"/>
          <a:ext cx="6150382" cy="2133600"/>
        </p:xfrm>
        <a:graphic>
          <a:graphicData uri="http://schemas.openxmlformats.org/drawingml/2006/table">
            <a:tbl>
              <a:tblPr firstRow="1" bandRow="1">
                <a:tableStyleId>{69CF1AB2-1976-4502-BF36-3FF5EA218861}</a:tableStyleId>
              </a:tblPr>
              <a:tblGrid>
                <a:gridCol w="1725701">
                  <a:extLst>
                    <a:ext uri="{9D8B030D-6E8A-4147-A177-3AD203B41FA5}">
                      <a16:colId xmlns:a16="http://schemas.microsoft.com/office/drawing/2014/main" xmlns="" val="20000"/>
                    </a:ext>
                  </a:extLst>
                </a:gridCol>
                <a:gridCol w="4424681">
                  <a:extLst>
                    <a:ext uri="{9D8B030D-6E8A-4147-A177-3AD203B41FA5}">
                      <a16:colId xmlns:a16="http://schemas.microsoft.com/office/drawing/2014/main" xmlns="" val="20001"/>
                    </a:ext>
                  </a:extLst>
                </a:gridCol>
              </a:tblGrid>
              <a:tr h="370840">
                <a:tc>
                  <a:txBody>
                    <a:bodyPr/>
                    <a:lstStyle/>
                    <a:p>
                      <a:pPr algn="l"/>
                      <a:r>
                        <a:rPr lang="en-GB" sz="1100" b="0" dirty="0" smtClean="0"/>
                        <a:t>My Employability</a:t>
                      </a:r>
                      <a:r>
                        <a:rPr lang="en-GB" sz="1100" b="0" baseline="0" dirty="0" smtClean="0"/>
                        <a:t> Skills</a:t>
                      </a:r>
                    </a:p>
                    <a:p>
                      <a:pPr algn="l"/>
                      <a:r>
                        <a:rPr lang="en-GB" sz="1100" b="0" baseline="0" dirty="0" smtClean="0"/>
                        <a:t>“I’m a curious learner”</a:t>
                      </a:r>
                      <a:endParaRPr lang="en-GB" sz="1100" b="0" dirty="0"/>
                    </a:p>
                  </a:txBody>
                  <a:tcPr anchor="ctr"/>
                </a:tc>
                <a:tc>
                  <a:txBody>
                    <a:bodyPr/>
                    <a:lstStyle/>
                    <a:p>
                      <a:r>
                        <a:rPr lang="en-GB" sz="1100" b="0" dirty="0" smtClean="0"/>
                        <a:t>Skills Task and Skills &amp;</a:t>
                      </a:r>
                      <a:r>
                        <a:rPr lang="en-GB" sz="1100" b="0" baseline="0" dirty="0" smtClean="0"/>
                        <a:t> </a:t>
                      </a:r>
                      <a:r>
                        <a:rPr lang="en-GB" sz="1100" b="0" dirty="0" smtClean="0"/>
                        <a:t>Jobs. Students</a:t>
                      </a:r>
                      <a:r>
                        <a:rPr lang="en-GB" sz="1100" b="0" baseline="0" dirty="0" smtClean="0"/>
                        <a:t> u</a:t>
                      </a:r>
                      <a:r>
                        <a:rPr lang="en-GB" sz="1100" b="0" dirty="0" smtClean="0"/>
                        <a:t>nderstand what skills are and can identify some of their</a:t>
                      </a:r>
                      <a:r>
                        <a:rPr lang="en-GB" sz="1100" b="0" baseline="0" dirty="0" smtClean="0"/>
                        <a:t> </a:t>
                      </a:r>
                      <a:r>
                        <a:rPr lang="en-GB" sz="1100" b="0" dirty="0" smtClean="0"/>
                        <a:t>skills. They identify the skills needed for life &amp; work.</a:t>
                      </a:r>
                      <a:endParaRPr lang="en-GB" sz="1100" b="0" dirty="0"/>
                    </a:p>
                  </a:txBody>
                  <a:tcPr anchor="ctr"/>
                </a:tc>
                <a:extLst>
                  <a:ext uri="{0D108BD9-81ED-4DB2-BD59-A6C34878D82A}">
                    <a16:rowId xmlns:a16="http://schemas.microsoft.com/office/drawing/2014/main" xmlns="" val="10000"/>
                  </a:ext>
                </a:extLst>
              </a:tr>
              <a:tr h="370840">
                <a:tc>
                  <a:txBody>
                    <a:bodyPr/>
                    <a:lstStyle/>
                    <a:p>
                      <a:r>
                        <a:rPr lang="en-GB" sz="1100" b="0" dirty="0" smtClean="0"/>
                        <a:t>My Local Work Force</a:t>
                      </a:r>
                    </a:p>
                    <a:p>
                      <a:r>
                        <a:rPr lang="en-GB" sz="1100" b="0" dirty="0" smtClean="0"/>
                        <a:t>“I’m an</a:t>
                      </a:r>
                      <a:r>
                        <a:rPr lang="en-GB" sz="1100" b="0" baseline="0" dirty="0" smtClean="0"/>
                        <a:t> adaptable learner”</a:t>
                      </a:r>
                      <a:endParaRPr lang="en-GB" sz="1100" b="0" dirty="0"/>
                    </a:p>
                  </a:txBody>
                  <a:tcPr anchor="ctr"/>
                </a:tc>
                <a:tc>
                  <a:txBody>
                    <a:bodyPr/>
                    <a:lstStyle/>
                    <a:p>
                      <a:r>
                        <a:rPr lang="en-GB" sz="1100" b="0" dirty="0" smtClean="0"/>
                        <a:t>Investigate the</a:t>
                      </a:r>
                      <a:r>
                        <a:rPr lang="en-GB" sz="1100" b="0" baseline="0" dirty="0" smtClean="0"/>
                        <a:t> most popular jobs in the local area, the skills and qualities needed and how this is supported by the subjects being learnt at present.</a:t>
                      </a:r>
                      <a:endParaRPr lang="en-GB" sz="1100" b="0" dirty="0"/>
                    </a:p>
                  </a:txBody>
                  <a:tcPr anchor="ctr"/>
                </a:tc>
                <a:extLst>
                  <a:ext uri="{0D108BD9-81ED-4DB2-BD59-A6C34878D82A}">
                    <a16:rowId xmlns:a16="http://schemas.microsoft.com/office/drawing/2014/main" xmlns="" val="10001"/>
                  </a:ext>
                </a:extLst>
              </a:tr>
              <a:tr h="370840">
                <a:tc>
                  <a:txBody>
                    <a:bodyPr/>
                    <a:lstStyle/>
                    <a:p>
                      <a:r>
                        <a:rPr lang="en-GB" sz="1100" b="0" dirty="0" smtClean="0"/>
                        <a:t>My Aspirations</a:t>
                      </a:r>
                    </a:p>
                    <a:p>
                      <a:r>
                        <a:rPr lang="en-GB" sz="1100" b="0" dirty="0" smtClean="0"/>
                        <a:t>“I’m a leading</a:t>
                      </a:r>
                      <a:r>
                        <a:rPr lang="en-GB" sz="1100" b="0" baseline="0" dirty="0" smtClean="0"/>
                        <a:t> learner”</a:t>
                      </a:r>
                      <a:endParaRPr lang="en-GB" sz="1100" b="0" dirty="0"/>
                    </a:p>
                  </a:txBody>
                  <a:tcPr anchor="ctr"/>
                </a:tc>
                <a:tc>
                  <a:txBody>
                    <a:bodyPr/>
                    <a:lstStyle/>
                    <a:p>
                      <a:r>
                        <a:rPr lang="en-GB" sz="1100" b="0" dirty="0" smtClean="0"/>
                        <a:t>Students</a:t>
                      </a:r>
                      <a:r>
                        <a:rPr lang="en-GB" sz="1100" b="0" baseline="0" dirty="0" smtClean="0"/>
                        <a:t> look at what their aspirations are and what qualifications/skills they need to be successful in their aspirations.</a:t>
                      </a:r>
                      <a:endParaRPr lang="en-GB" sz="1100" b="0" dirty="0"/>
                    </a:p>
                  </a:txBody>
                  <a:tcPr anchor="ctr"/>
                </a:tc>
                <a:extLst>
                  <a:ext uri="{0D108BD9-81ED-4DB2-BD59-A6C34878D82A}">
                    <a16:rowId xmlns:a16="http://schemas.microsoft.com/office/drawing/2014/main" xmlns="" val="10002"/>
                  </a:ext>
                </a:extLst>
              </a:tr>
              <a:tr h="370840">
                <a:tc>
                  <a:txBody>
                    <a:bodyPr/>
                    <a:lstStyle/>
                    <a:p>
                      <a:r>
                        <a:rPr lang="en-GB" sz="1100" b="0" dirty="0" smtClean="0"/>
                        <a:t>My Wellbeing </a:t>
                      </a:r>
                    </a:p>
                    <a:p>
                      <a:r>
                        <a:rPr lang="en-GB" sz="1100" b="0" dirty="0" smtClean="0"/>
                        <a:t>“I’m a reflective learner”</a:t>
                      </a:r>
                      <a:endParaRPr lang="en-GB" sz="1100" b="0" dirty="0"/>
                    </a:p>
                  </a:txBody>
                  <a:tcPr anchor="ctr"/>
                </a:tc>
                <a:tc>
                  <a:txBody>
                    <a:bodyPr/>
                    <a:lstStyle/>
                    <a:p>
                      <a:r>
                        <a:rPr lang="en-GB" sz="1100" b="0" dirty="0" smtClean="0"/>
                        <a:t>Students learn how</a:t>
                      </a:r>
                      <a:r>
                        <a:rPr lang="en-GB" sz="1100" b="0" baseline="0" dirty="0" smtClean="0"/>
                        <a:t> to manage their time and prioritise well being when beginning to plan for their GCSEs and beyond.</a:t>
                      </a:r>
                      <a:endParaRPr lang="en-GB" sz="1100" b="0" dirty="0"/>
                    </a:p>
                  </a:txBody>
                  <a:tcPr anchor="ctr"/>
                </a:tc>
                <a:extLst>
                  <a:ext uri="{0D108BD9-81ED-4DB2-BD59-A6C34878D82A}">
                    <a16:rowId xmlns:a16="http://schemas.microsoft.com/office/drawing/2014/main" xmlns="" val="10003"/>
                  </a:ext>
                </a:extLst>
              </a:tr>
              <a:tr h="370840">
                <a:tc>
                  <a:txBody>
                    <a:bodyPr/>
                    <a:lstStyle/>
                    <a:p>
                      <a:r>
                        <a:rPr lang="en-GB" sz="1100" b="0" dirty="0" smtClean="0"/>
                        <a:t>My Life Ahead</a:t>
                      </a:r>
                    </a:p>
                    <a:p>
                      <a:r>
                        <a:rPr lang="en-GB" sz="1100" b="0" dirty="0" smtClean="0"/>
                        <a:t>“I’m</a:t>
                      </a:r>
                      <a:r>
                        <a:rPr lang="en-GB" sz="1100" b="0" baseline="0" dirty="0" smtClean="0"/>
                        <a:t> a lifelong learner”</a:t>
                      </a:r>
                      <a:endParaRPr lang="en-GB" sz="1100" b="0" dirty="0"/>
                    </a:p>
                  </a:txBody>
                  <a:tcPr anchor="ctr"/>
                </a:tc>
                <a:tc>
                  <a:txBody>
                    <a:bodyPr/>
                    <a:lstStyle/>
                    <a:p>
                      <a:r>
                        <a:rPr lang="en-GB" sz="1100" b="0" dirty="0" smtClean="0"/>
                        <a:t>Students reflect</a:t>
                      </a:r>
                      <a:r>
                        <a:rPr lang="en-GB" sz="1100" b="0" baseline="0" dirty="0" smtClean="0"/>
                        <a:t> on the three days, their learning and progress. </a:t>
                      </a:r>
                      <a:endParaRPr lang="en-GB" sz="1100" b="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88883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6316</TotalTime>
  <Words>2527</Words>
  <Application>Microsoft Office PowerPoint</Application>
  <PresentationFormat>Widescreen</PresentationFormat>
  <Paragraphs>169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Segoe UI</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horridgeh</dc:creator>
  <cp:lastModifiedBy>horridgeh</cp:lastModifiedBy>
  <cp:revision>20</cp:revision>
  <dcterms:created xsi:type="dcterms:W3CDTF">2022-01-20T19:16:38Z</dcterms:created>
  <dcterms:modified xsi:type="dcterms:W3CDTF">2022-01-26T14:47:18Z</dcterms:modified>
</cp:coreProperties>
</file>