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71" r:id="rId2"/>
    <p:sldId id="273" r:id="rId3"/>
    <p:sldId id="272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nksJ" initials="B" lastIdx="1" clrIdx="0">
    <p:extLst>
      <p:ext uri="{19B8F6BF-5375-455C-9EA6-DF929625EA0E}">
        <p15:presenceInfo xmlns:p15="http://schemas.microsoft.com/office/powerpoint/2012/main" userId="S-1-5-21-2671449493-854426269-261396236-25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DA32"/>
    <a:srgbClr val="1D8B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>
      <p:cViewPr varScale="1">
        <p:scale>
          <a:sx n="116" d="100"/>
          <a:sy n="116" d="100"/>
        </p:scale>
        <p:origin x="121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8678E-CEBE-4680-A388-CE8717FC23D0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A52B8-2215-4A80-A89C-D6E0F14768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700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76128105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976128105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9262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B3FD-7A63-49C6-BAE7-D71B0F46BF89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D60B-D588-4ACC-A8ED-1BA775CF1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473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B3FD-7A63-49C6-BAE7-D71B0F46BF89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D60B-D588-4ACC-A8ED-1BA775CF1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236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B3FD-7A63-49C6-BAE7-D71B0F46BF89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D60B-D588-4ACC-A8ED-1BA775CF1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46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Full Pg. Content (Gold)">
  <p:cSld name="Title &amp; Full Pg. Content (Gold)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935597" y="1556792"/>
            <a:ext cx="7272900" cy="648000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2492896"/>
            <a:ext cx="8229600" cy="34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3" name="Google Shape;5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86262"/>
            <a:ext cx="9144002" cy="69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6757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B3FD-7A63-49C6-BAE7-D71B0F46BF89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D60B-D588-4ACC-A8ED-1BA775CF1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129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B3FD-7A63-49C6-BAE7-D71B0F46BF89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D60B-D588-4ACC-A8ED-1BA775CF1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71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B3FD-7A63-49C6-BAE7-D71B0F46BF89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D60B-D588-4ACC-A8ED-1BA775CF1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2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B3FD-7A63-49C6-BAE7-D71B0F46BF89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D60B-D588-4ACC-A8ED-1BA775CF1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80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B3FD-7A63-49C6-BAE7-D71B0F46BF89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D60B-D588-4ACC-A8ED-1BA775CF1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5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B3FD-7A63-49C6-BAE7-D71B0F46BF89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D60B-D588-4ACC-A8ED-1BA775CF1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891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B3FD-7A63-49C6-BAE7-D71B0F46BF89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D60B-D588-4ACC-A8ED-1BA775CF1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437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B3FD-7A63-49C6-BAE7-D71B0F46BF89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0D60B-D588-4ACC-A8ED-1BA775CF1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38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" y="0"/>
            <a:ext cx="892968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DB3FD-7A63-49C6-BAE7-D71B0F46BF89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0000" b="93289" l="72031" r="946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667" t="50000" r="5972" b="6725"/>
          <a:stretch/>
        </p:blipFill>
        <p:spPr>
          <a:xfrm>
            <a:off x="7812360" y="5517232"/>
            <a:ext cx="1022350" cy="117475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0D60B-D588-4ACC-A8ED-1BA775CF1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975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5vfw5f1CZo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40000"/>
            <a:lumOff val="6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755576" y="14988"/>
            <a:ext cx="8229600" cy="634082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sz="6600" b="1" dirty="0" smtClean="0">
                <a:solidFill>
                  <a:srgbClr val="FF0000"/>
                </a:solidFill>
                <a:latin typeface="+mn-lt"/>
              </a:rPr>
              <a:t>Prefix of the Week</a:t>
            </a:r>
            <a:endParaRPr lang="en-GB" sz="6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123728" cy="15677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1216" y="3284984"/>
            <a:ext cx="1450504" cy="3294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82344" y="1142541"/>
            <a:ext cx="0" cy="5589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79512" y="3937161"/>
            <a:ext cx="8805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Decision 18"/>
          <p:cNvSpPr/>
          <p:nvPr/>
        </p:nvSpPr>
        <p:spPr>
          <a:xfrm>
            <a:off x="3183360" y="2618910"/>
            <a:ext cx="2797968" cy="2772308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rgbClr val="FF0000"/>
                </a:solidFill>
              </a:rPr>
              <a:t>Du</a:t>
            </a:r>
            <a:r>
              <a:rPr lang="en-GB" dirty="0" smtClean="0"/>
              <a:t>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28" y="1340768"/>
            <a:ext cx="36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What does this prefix mean?</a:t>
            </a:r>
            <a:endParaRPr lang="en-GB" sz="2800" b="1" dirty="0">
              <a:solidFill>
                <a:srgbClr val="FF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Two</a:t>
            </a:r>
            <a:endParaRPr lang="en-GB" sz="28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131393" y="4005064"/>
            <a:ext cx="29622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Duel</a:t>
            </a:r>
          </a:p>
          <a:p>
            <a:pPr lvl="0"/>
            <a:r>
              <a:rPr lang="de-DE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Dual</a:t>
            </a:r>
            <a:endParaRPr lang="de-DE" sz="2400" b="1" dirty="0" smtClean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endParaRPr>
          </a:p>
          <a:p>
            <a:pPr lvl="0"/>
            <a:r>
              <a:rPr lang="de-DE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Duet</a:t>
            </a:r>
            <a:endParaRPr lang="de-DE" sz="2400" b="1" dirty="0" smtClean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endParaRPr>
          </a:p>
          <a:p>
            <a:pPr lvl="0"/>
            <a:r>
              <a:rPr lang="de-DE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Duo</a:t>
            </a:r>
            <a:endParaRPr lang="de-DE" sz="2400" b="1" dirty="0" smtClean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1959498" y="5096245"/>
            <a:ext cx="2509089" cy="1483375"/>
          </a:xfrm>
          <a:prstGeom prst="cloudCallout">
            <a:avLst>
              <a:gd name="adj1" fmla="val -60560"/>
              <a:gd name="adj2" fmla="val -19876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 smtClean="0"/>
              <a:t>Examples</a:t>
            </a:r>
          </a:p>
          <a:p>
            <a:pPr algn="ctr"/>
            <a:r>
              <a:rPr lang="en-GB" dirty="0" smtClean="0"/>
              <a:t>Can you think of anymore?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30464" y="1327409"/>
            <a:ext cx="4262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Use this space build a sentence using any of the </a:t>
            </a:r>
            <a:r>
              <a:rPr lang="en-GB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‘</a:t>
            </a:r>
            <a:r>
              <a:rPr lang="en-GB" sz="2000" dirty="0" smtClean="0">
                <a:solidFill>
                  <a:srgbClr val="FF0000"/>
                </a:solidFill>
              </a:rPr>
              <a:t>Du</a:t>
            </a:r>
            <a:r>
              <a:rPr lang="en-GB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’ </a:t>
            </a:r>
            <a:r>
              <a:rPr lang="en-GB" sz="2000" dirty="0" smtClean="0"/>
              <a:t>words provided.</a:t>
            </a:r>
            <a:endParaRPr lang="en-GB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4553325" y="6412420"/>
            <a:ext cx="4262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         Link the image to the word</a:t>
            </a:r>
            <a:endParaRPr lang="en-GB" sz="2000" dirty="0"/>
          </a:p>
        </p:txBody>
      </p:sp>
      <p:sp>
        <p:nvSpPr>
          <p:cNvPr id="26" name="Left Arrow 25"/>
          <p:cNvSpPr/>
          <p:nvPr/>
        </p:nvSpPr>
        <p:spPr>
          <a:xfrm>
            <a:off x="4327504" y="6412420"/>
            <a:ext cx="743310" cy="270300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630464" y="5737299"/>
            <a:ext cx="3001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https://youtu.be/i5vfw5f1CZo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4333" y="3960987"/>
            <a:ext cx="2308147" cy="173127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80367" y="5737299"/>
            <a:ext cx="1362366" cy="764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Sorry the video quality is not brilliant. Start at 44sec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94008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GB" dirty="0" smtClean="0"/>
              <a:t>Definitions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b="1" dirty="0" smtClean="0">
              <a:solidFill>
                <a:srgbClr val="FF0000"/>
              </a:solidFill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endParaRPr>
          </a:p>
          <a:p>
            <a:pPr marL="0" indent="0">
              <a:buNone/>
            </a:pPr>
            <a:r>
              <a:rPr lang="de-DE" b="1" dirty="0" smtClean="0">
                <a:solidFill>
                  <a:srgbClr val="FF0000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Duel</a:t>
            </a:r>
            <a:r>
              <a:rPr lang="de-DE" b="1" dirty="0" smtClean="0"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-</a:t>
            </a:r>
            <a:r>
              <a:rPr lang="en-US" dirty="0"/>
              <a:t>a </a:t>
            </a:r>
            <a:r>
              <a:rPr lang="en-US" dirty="0" smtClean="0"/>
              <a:t>contest </a:t>
            </a:r>
            <a:r>
              <a:rPr lang="en-US" dirty="0"/>
              <a:t>arranged between two </a:t>
            </a:r>
            <a:r>
              <a:rPr lang="en-US" dirty="0" smtClean="0"/>
              <a:t>people, usually using weapons</a:t>
            </a:r>
            <a:endParaRPr lang="de-DE" b="1" dirty="0" smtClean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endParaRPr>
          </a:p>
          <a:p>
            <a:pPr marL="0" indent="0">
              <a:buNone/>
            </a:pPr>
            <a:r>
              <a:rPr lang="de-DE" b="1" dirty="0" smtClean="0">
                <a:solidFill>
                  <a:srgbClr val="FF0000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Dual</a:t>
            </a:r>
            <a:r>
              <a:rPr lang="de-DE" b="1" dirty="0" smtClean="0"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- </a:t>
            </a:r>
            <a:r>
              <a:rPr lang="en-GB" dirty="0"/>
              <a:t>consisting of two </a:t>
            </a:r>
            <a:r>
              <a:rPr lang="en-GB" dirty="0" smtClean="0"/>
              <a:t>parts</a:t>
            </a:r>
            <a:endParaRPr lang="de-DE" dirty="0" smtClean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endParaRPr>
          </a:p>
          <a:p>
            <a:pPr marL="0" lvl="0" indent="0">
              <a:buNone/>
            </a:pPr>
            <a:r>
              <a:rPr lang="de-DE" b="1" dirty="0" smtClean="0">
                <a:solidFill>
                  <a:srgbClr val="FF0000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Duet</a:t>
            </a:r>
            <a:r>
              <a:rPr lang="de-DE" b="1" dirty="0"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 </a:t>
            </a:r>
            <a:r>
              <a:rPr lang="de-DE" b="1" dirty="0" smtClean="0"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- </a:t>
            </a:r>
            <a:r>
              <a:rPr lang="en-US" dirty="0" smtClean="0"/>
              <a:t>a </a:t>
            </a:r>
            <a:r>
              <a:rPr lang="en-US" dirty="0"/>
              <a:t>performance by two singers, instrumentalists, or dancers</a:t>
            </a:r>
            <a:endParaRPr lang="de-DE" b="1" dirty="0" smtClean="0">
              <a:latin typeface="Calibri" panose="020F0502020204030204" pitchFamily="34" charset="0"/>
              <a:ea typeface="Comic Sans MS"/>
              <a:cs typeface="Calibri" panose="020F0502020204030204" pitchFamily="34" charset="0"/>
              <a:sym typeface="Comic Sans MS"/>
            </a:endParaRPr>
          </a:p>
          <a:p>
            <a:pPr marL="0" lv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Duo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-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omic Sans MS"/>
              </a:rPr>
              <a:t> </a:t>
            </a:r>
            <a:r>
              <a:rPr lang="en-US" dirty="0" smtClean="0"/>
              <a:t>a </a:t>
            </a:r>
            <a:r>
              <a:rPr lang="en-US" dirty="0"/>
              <a:t>pair of people or things, especially in music or entertainment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53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40000"/>
            <a:lumOff val="60000"/>
            <a:alpha val="60000"/>
          </a:schemeClr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1492345" y="260648"/>
            <a:ext cx="5736600" cy="486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68575" tIns="34275" rIns="68575" bIns="34275" rtlCol="0" anchor="ctr" anchorCtr="0">
            <a:noAutofit/>
          </a:bodyPr>
          <a:lstStyle/>
          <a:p>
            <a:r>
              <a:rPr lang="en-GB" dirty="0"/>
              <a:t>Define it:</a:t>
            </a:r>
            <a:endParaRPr dirty="0"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741379" y="925875"/>
            <a:ext cx="7128300" cy="65731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t" anchorCtr="0">
            <a:noAutofit/>
          </a:bodyPr>
          <a:lstStyle/>
          <a:p>
            <a:pPr marL="0" indent="0" algn="ctr">
              <a:lnSpc>
                <a:spcPct val="70000"/>
              </a:lnSpc>
              <a:spcBef>
                <a:spcPts val="0"/>
              </a:spcBef>
            </a:pPr>
            <a:r>
              <a:rPr lang="en-GB" sz="2400" b="1" dirty="0" smtClean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Du</a:t>
            </a:r>
            <a:r>
              <a:rPr lang="en-GB" sz="2400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400" dirty="0">
                <a:latin typeface="Comic Sans MS"/>
                <a:ea typeface="Comic Sans MS"/>
                <a:cs typeface="Comic Sans MS"/>
                <a:sym typeface="Comic Sans MS"/>
              </a:rPr>
              <a:t>= </a:t>
            </a:r>
            <a:r>
              <a:rPr lang="en-GB" sz="2400" dirty="0" smtClean="0">
                <a:latin typeface="Comic Sans MS"/>
                <a:ea typeface="Comic Sans MS"/>
                <a:cs typeface="Comic Sans MS"/>
                <a:sym typeface="Comic Sans MS"/>
              </a:rPr>
              <a:t>Meaning 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Comic Sans MS"/>
              </a:rPr>
              <a:t>two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algn="ctr">
              <a:lnSpc>
                <a:spcPct val="70000"/>
              </a:lnSpc>
              <a:spcBef>
                <a:spcPts val="0"/>
              </a:spcBef>
            </a:pPr>
            <a:endParaRPr lang="en-GB" sz="2400" b="1" dirty="0" smtClean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ctr">
              <a:lnSpc>
                <a:spcPct val="70000"/>
              </a:lnSpc>
              <a:spcBef>
                <a:spcPts val="0"/>
              </a:spcBef>
            </a:pPr>
            <a:endParaRPr lang="en-GB" sz="2400" b="1" dirty="0" smtClean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ctr">
              <a:lnSpc>
                <a:spcPct val="70000"/>
              </a:lnSpc>
              <a:spcBef>
                <a:spcPts val="0"/>
              </a:spcBef>
            </a:pPr>
            <a:endParaRPr lang="en-GB" sz="2000" b="1" dirty="0" smtClean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ctr">
              <a:lnSpc>
                <a:spcPct val="70000"/>
              </a:lnSpc>
              <a:spcBef>
                <a:spcPts val="0"/>
              </a:spcBef>
            </a:pPr>
            <a:endParaRPr lang="en-GB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ctr">
              <a:lnSpc>
                <a:spcPct val="70000"/>
              </a:lnSpc>
              <a:spcBef>
                <a:spcPts val="0"/>
              </a:spcBef>
            </a:pPr>
            <a:endParaRPr lang="en-GB" sz="2000" b="1" dirty="0" smtClean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ctr">
              <a:lnSpc>
                <a:spcPct val="70000"/>
              </a:lnSpc>
              <a:spcBef>
                <a:spcPts val="0"/>
              </a:spcBef>
            </a:pPr>
            <a:endParaRPr lang="en-GB" sz="2000" dirty="0" smtClean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ctr">
              <a:lnSpc>
                <a:spcPct val="70000"/>
              </a:lnSpc>
              <a:spcBef>
                <a:spcPts val="0"/>
              </a:spcBef>
            </a:pPr>
            <a:endParaRPr lang="en-GB" sz="2000" b="1" dirty="0" smtClean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ctr">
              <a:lnSpc>
                <a:spcPct val="70000"/>
              </a:lnSpc>
              <a:spcBef>
                <a:spcPts val="0"/>
              </a:spcBef>
            </a:pPr>
            <a:endParaRPr lang="en-GB" sz="2000" b="1" dirty="0" smtClean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ctr">
              <a:lnSpc>
                <a:spcPct val="70000"/>
              </a:lnSpc>
              <a:spcBef>
                <a:spcPts val="0"/>
              </a:spcBef>
            </a:pPr>
            <a:r>
              <a:rPr lang="en-GB" sz="2000" b="1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endParaRPr sz="1600" b="1" dirty="0">
              <a:solidFill>
                <a:srgbClr val="9900FF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algn="ctr">
              <a:lnSpc>
                <a:spcPct val="97200"/>
              </a:lnSpc>
              <a:spcBef>
                <a:spcPts val="0"/>
              </a:spcBef>
            </a:pPr>
            <a:endParaRPr sz="2000" dirty="0">
              <a:solidFill>
                <a:srgbClr val="222222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algn="ctr">
              <a:lnSpc>
                <a:spcPct val="97200"/>
              </a:lnSpc>
              <a:spcBef>
                <a:spcPts val="0"/>
              </a:spcBef>
            </a:pPr>
            <a:endParaRPr sz="2000" b="1" dirty="0">
              <a:solidFill>
                <a:srgbClr val="9900FF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algn="ctr">
              <a:lnSpc>
                <a:spcPct val="97200"/>
              </a:lnSpc>
              <a:spcBef>
                <a:spcPts val="0"/>
              </a:spcBef>
            </a:pPr>
            <a:endParaRPr sz="2000" dirty="0">
              <a:solidFill>
                <a:srgbClr val="000000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algn="ctr">
              <a:lnSpc>
                <a:spcPct val="97200"/>
              </a:lnSpc>
              <a:spcBef>
                <a:spcPts val="0"/>
              </a:spcBef>
            </a:pPr>
            <a:endParaRPr sz="2000" dirty="0">
              <a:solidFill>
                <a:srgbClr val="000000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ctr">
              <a:lnSpc>
                <a:spcPct val="97200"/>
              </a:lnSpc>
              <a:spcBef>
                <a:spcPts val="0"/>
              </a:spcBef>
            </a:pPr>
            <a:endParaRPr b="1" dirty="0">
              <a:solidFill>
                <a:srgbClr val="9900FF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ctr">
              <a:lnSpc>
                <a:spcPct val="97200"/>
              </a:lnSpc>
              <a:spcBef>
                <a:spcPts val="0"/>
              </a:spcBef>
            </a:pPr>
            <a:endParaRPr b="1" dirty="0">
              <a:solidFill>
                <a:srgbClr val="9900FF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ctr">
              <a:lnSpc>
                <a:spcPct val="97200"/>
              </a:lnSpc>
              <a:spcBef>
                <a:spcPts val="0"/>
              </a:spcBef>
            </a:pPr>
            <a:endParaRPr b="1" dirty="0">
              <a:solidFill>
                <a:srgbClr val="9900FF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6309" y="5723716"/>
            <a:ext cx="6048672" cy="10635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Can you think of any </a:t>
            </a:r>
            <a:r>
              <a:rPr lang="en-GB" sz="2000" dirty="0" smtClean="0">
                <a:solidFill>
                  <a:srgbClr val="FF0000"/>
                </a:solidFill>
              </a:rPr>
              <a:t>‘</a:t>
            </a:r>
            <a:r>
              <a:rPr lang="en-GB" sz="2000" b="1" dirty="0" smtClean="0">
                <a:solidFill>
                  <a:srgbClr val="FF0000"/>
                </a:solidFill>
              </a:rPr>
              <a:t>Du’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/>
              <a:t>words you have learnt in school and which subject were they in? </a:t>
            </a:r>
          </a:p>
          <a:p>
            <a:pPr algn="ctr"/>
            <a:r>
              <a:rPr lang="en-GB" sz="2000" dirty="0" smtClean="0"/>
              <a:t>Write them down with their definition.</a:t>
            </a:r>
            <a:endParaRPr lang="en-GB" sz="2000" dirty="0"/>
          </a:p>
        </p:txBody>
      </p:sp>
      <p:sp>
        <p:nvSpPr>
          <p:cNvPr id="3" name="Rectangle 2"/>
          <p:cNvSpPr/>
          <p:nvPr/>
        </p:nvSpPr>
        <p:spPr>
          <a:xfrm>
            <a:off x="2915816" y="1484784"/>
            <a:ext cx="6048672" cy="9810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GB" b="1" dirty="0" smtClean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Duel</a:t>
            </a:r>
            <a:r>
              <a:rPr lang="en-GB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– </a:t>
            </a:r>
            <a:r>
              <a:rPr lang="en-US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two boxers are locked in a duel for the championship title</a:t>
            </a:r>
            <a:r>
              <a:rPr lang="en-US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lang="en-GB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504" y="4823243"/>
            <a:ext cx="6552728" cy="779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GB" b="1" dirty="0" smtClean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Duo</a:t>
            </a:r>
            <a:r>
              <a:rPr lang="en-GB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–Ant and Dec are a great comedy duo.</a:t>
            </a:r>
            <a:endParaRPr lang="en-GB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95736" y="3863644"/>
            <a:ext cx="6618522" cy="8335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en-GB" b="1" dirty="0" smtClean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ctr">
              <a:lnSpc>
                <a:spcPct val="70000"/>
              </a:lnSpc>
            </a:pPr>
            <a:r>
              <a:rPr lang="en-GB" b="1" dirty="0" smtClean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Duet</a:t>
            </a:r>
            <a:r>
              <a:rPr lang="en-GB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– Justin Bieber and Ed Sheeran did a duet called ‘I don’t Care’.</a:t>
            </a:r>
            <a:endParaRPr lang="en-GB" b="1"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2731039"/>
            <a:ext cx="6048672" cy="9810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GB" b="1" dirty="0" smtClean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Dual</a:t>
            </a:r>
            <a:r>
              <a:rPr lang="en-GB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– </a:t>
            </a:r>
            <a:r>
              <a:rPr lang="en-GB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dual fuel energy supply</a:t>
            </a:r>
            <a:r>
              <a:rPr lang="en-GB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when people get both their gas and electricity from the same provider.</a:t>
            </a:r>
            <a:r>
              <a:rPr lang="en-GB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lang="en-GB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84073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2549</TotalTime>
  <Words>202</Words>
  <Application>Microsoft Office PowerPoint</Application>
  <PresentationFormat>On-screen Show (4:3)</PresentationFormat>
  <Paragraphs>43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Comic Sans MS</vt:lpstr>
      <vt:lpstr>Office Theme</vt:lpstr>
      <vt:lpstr>Prefix of the Week</vt:lpstr>
      <vt:lpstr>Definitions</vt:lpstr>
      <vt:lpstr>Define it: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CHazlehurst</dc:creator>
  <cp:lastModifiedBy>HoweH</cp:lastModifiedBy>
  <cp:revision>70</cp:revision>
  <dcterms:created xsi:type="dcterms:W3CDTF">2017-07-17T08:15:56Z</dcterms:created>
  <dcterms:modified xsi:type="dcterms:W3CDTF">2022-12-09T11:18:31Z</dcterms:modified>
</cp:coreProperties>
</file>